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310" r:id="rId2"/>
    <p:sldId id="256" r:id="rId3"/>
    <p:sldId id="261" r:id="rId4"/>
    <p:sldId id="295" r:id="rId5"/>
    <p:sldId id="259" r:id="rId6"/>
    <p:sldId id="260" r:id="rId7"/>
    <p:sldId id="293" r:id="rId8"/>
    <p:sldId id="291" r:id="rId9"/>
    <p:sldId id="292" r:id="rId10"/>
    <p:sldId id="287" r:id="rId11"/>
    <p:sldId id="308" r:id="rId12"/>
    <p:sldId id="283" r:id="rId13"/>
    <p:sldId id="284" r:id="rId14"/>
    <p:sldId id="306" r:id="rId15"/>
    <p:sldId id="297" r:id="rId16"/>
    <p:sldId id="302" r:id="rId17"/>
    <p:sldId id="305" r:id="rId18"/>
    <p:sldId id="270" r:id="rId19"/>
    <p:sldId id="272" r:id="rId20"/>
    <p:sldId id="309" r:id="rId21"/>
    <p:sldId id="27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BE8"/>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634" autoAdjust="0"/>
  </p:normalViewPr>
  <p:slideViewPr>
    <p:cSldViewPr>
      <p:cViewPr varScale="1">
        <p:scale>
          <a:sx n="53" d="100"/>
          <a:sy n="53" d="100"/>
        </p:scale>
        <p:origin x="1890" y="48"/>
      </p:cViewPr>
      <p:guideLst>
        <p:guide orient="horz" pos="2160"/>
        <p:guide pos="2880"/>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6/25/2015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2</a:t>
            </a:fld>
            <a:endParaRPr lang="en-US"/>
          </a:p>
        </p:txBody>
      </p:sp>
    </p:spTree>
    <p:extLst>
      <p:ext uri="{BB962C8B-B14F-4D97-AF65-F5344CB8AC3E}">
        <p14:creationId xmlns:p14="http://schemas.microsoft.com/office/powerpoint/2010/main" val="2164210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12</a:t>
            </a:fld>
            <a:endParaRPr lang="en-US"/>
          </a:p>
        </p:txBody>
      </p:sp>
    </p:spTree>
    <p:extLst>
      <p:ext uri="{BB962C8B-B14F-4D97-AF65-F5344CB8AC3E}">
        <p14:creationId xmlns:p14="http://schemas.microsoft.com/office/powerpoint/2010/main" val="3556344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24E4087-DDD8-4D7F-93E7-FBDF3B0BE780}" type="slidenum">
              <a:rPr lang="en-US" smtClean="0"/>
              <a:pPr/>
              <a:t>13</a:t>
            </a:fld>
            <a:endParaRPr lang="en-US"/>
          </a:p>
        </p:txBody>
      </p:sp>
    </p:spTree>
    <p:extLst>
      <p:ext uri="{BB962C8B-B14F-4D97-AF65-F5344CB8AC3E}">
        <p14:creationId xmlns:p14="http://schemas.microsoft.com/office/powerpoint/2010/main" val="222755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Students can write</a:t>
            </a:r>
            <a:r>
              <a:rPr lang="en-US" baseline="0" dirty="0" smtClean="0"/>
              <a:t> the answer on black or white board.</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14</a:t>
            </a:fld>
            <a:endParaRPr lang="en-US"/>
          </a:p>
        </p:txBody>
      </p:sp>
    </p:spTree>
    <p:extLst>
      <p:ext uri="{BB962C8B-B14F-4D97-AF65-F5344CB8AC3E}">
        <p14:creationId xmlns:p14="http://schemas.microsoft.com/office/powerpoint/2010/main" val="1199076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will write about </a:t>
            </a:r>
            <a:r>
              <a:rPr lang="en-US" dirty="0" err="1" smtClean="0"/>
              <a:t>Sundarbons</a:t>
            </a:r>
            <a:r>
              <a:rPr lang="en-US" dirty="0" smtClean="0"/>
              <a:t>.</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15</a:t>
            </a:fld>
            <a:endParaRPr lang="en-US"/>
          </a:p>
        </p:txBody>
      </p:sp>
    </p:spTree>
    <p:extLst>
      <p:ext uri="{BB962C8B-B14F-4D97-AF65-F5344CB8AC3E}">
        <p14:creationId xmlns:p14="http://schemas.microsoft.com/office/powerpoint/2010/main" val="4047355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first teacher may discuss</a:t>
            </a:r>
            <a:r>
              <a:rPr lang="en-US" baseline="0" dirty="0" smtClean="0"/>
              <a:t> about grammar focus then will give the task. For slide no. 15, 16 and 17.</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val="3862036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first teacher may discuss</a:t>
            </a:r>
            <a:r>
              <a:rPr lang="en-US" baseline="0" dirty="0" smtClean="0"/>
              <a:t> about grammar focus then will give the task. For slide no. 15, 16 and 17.</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17</a:t>
            </a:fld>
            <a:endParaRPr lang="en-US"/>
          </a:p>
        </p:txBody>
      </p:sp>
    </p:spTree>
    <p:extLst>
      <p:ext uri="{BB962C8B-B14F-4D97-AF65-F5344CB8AC3E}">
        <p14:creationId xmlns:p14="http://schemas.microsoft.com/office/powerpoint/2010/main" val="3094265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first teacher may discuss</a:t>
            </a:r>
            <a:r>
              <a:rPr lang="en-US" baseline="0" dirty="0" smtClean="0"/>
              <a:t> about grammar focus then will give the task. </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18</a:t>
            </a:fld>
            <a:endParaRPr lang="en-US"/>
          </a:p>
        </p:txBody>
      </p:sp>
    </p:spTree>
    <p:extLst>
      <p:ext uri="{BB962C8B-B14F-4D97-AF65-F5344CB8AC3E}">
        <p14:creationId xmlns:p14="http://schemas.microsoft.com/office/powerpoint/2010/main" val="1188630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a:t>
            </a:r>
            <a:r>
              <a:rPr lang="en-US" baseline="0" dirty="0" smtClean="0"/>
              <a:t> can give short description about the home task.</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19</a:t>
            </a:fld>
            <a:endParaRPr lang="en-US"/>
          </a:p>
        </p:txBody>
      </p:sp>
    </p:spTree>
    <p:extLst>
      <p:ext uri="{BB962C8B-B14F-4D97-AF65-F5344CB8AC3E}">
        <p14:creationId xmlns:p14="http://schemas.microsoft.com/office/powerpoint/2010/main" val="261323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 can hide this</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val="451168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the </a:t>
            </a:r>
            <a:r>
              <a:rPr lang="en-US" baseline="0" smtClean="0"/>
              <a:t>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207535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showing the pictures teachers can</a:t>
            </a:r>
            <a:r>
              <a:rPr lang="en-US" baseline="0" dirty="0" smtClean="0"/>
              <a:t> discuss about the </a:t>
            </a:r>
            <a:r>
              <a:rPr lang="en-US" baseline="0" dirty="0" err="1" smtClean="0"/>
              <a:t>Sunderbans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2186009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 the pictures teachers can</a:t>
            </a:r>
            <a:r>
              <a:rPr lang="en-US" baseline="0" dirty="0" smtClean="0"/>
              <a:t> discuss about the </a:t>
            </a:r>
            <a:r>
              <a:rPr lang="en-US" baseline="0" dirty="0" err="1" smtClean="0"/>
              <a:t>Kuakata</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8</a:t>
            </a:fld>
            <a:endParaRPr lang="en-US"/>
          </a:p>
        </p:txBody>
      </p:sp>
    </p:spTree>
    <p:extLst>
      <p:ext uri="{BB962C8B-B14F-4D97-AF65-F5344CB8AC3E}">
        <p14:creationId xmlns:p14="http://schemas.microsoft.com/office/powerpoint/2010/main" val="149992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 showing the pictures teachers can</a:t>
            </a:r>
            <a:r>
              <a:rPr lang="en-US" baseline="0" dirty="0" smtClean="0"/>
              <a:t> discuss about the </a:t>
            </a:r>
            <a:r>
              <a:rPr lang="en-US" baseline="0" dirty="0" err="1" smtClean="0"/>
              <a:t>Chimbuk</a:t>
            </a:r>
            <a:r>
              <a:rPr lang="en-US" baseline="0" dirty="0" smtClean="0"/>
              <a:t> Mountains.</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9</a:t>
            </a:fld>
            <a:endParaRPr lang="en-US"/>
          </a:p>
        </p:txBody>
      </p:sp>
    </p:spTree>
    <p:extLst>
      <p:ext uri="{BB962C8B-B14F-4D97-AF65-F5344CB8AC3E}">
        <p14:creationId xmlns:p14="http://schemas.microsoft.com/office/powerpoint/2010/main" val="2268479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a:t>
            </a:r>
            <a:r>
              <a:rPr lang="en-US" baseline="0" dirty="0" smtClean="0"/>
              <a:t> will read the text then they will write about </a:t>
            </a:r>
            <a:r>
              <a:rPr lang="en-US" baseline="0" dirty="0" err="1" smtClean="0"/>
              <a:t>Sundarbons</a:t>
            </a:r>
            <a:r>
              <a:rPr lang="en-US" baseline="0" dirty="0" smtClean="0"/>
              <a:t>, </a:t>
            </a:r>
            <a:r>
              <a:rPr lang="en-US" baseline="0" dirty="0" err="1" smtClean="0"/>
              <a:t>Kuakata</a:t>
            </a:r>
            <a:r>
              <a:rPr lang="en-US" baseline="0" dirty="0" smtClean="0"/>
              <a:t> and </a:t>
            </a:r>
            <a:r>
              <a:rPr lang="en-US" baseline="0" dirty="0" err="1" smtClean="0"/>
              <a:t>Chimbuk</a:t>
            </a:r>
            <a:r>
              <a:rPr lang="en-US" baseline="0" dirty="0" smtClean="0"/>
              <a:t> Mountains.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10</a:t>
            </a:fld>
            <a:endParaRPr lang="en-US"/>
          </a:p>
        </p:txBody>
      </p:sp>
    </p:spTree>
    <p:extLst>
      <p:ext uri="{BB962C8B-B14F-4D97-AF65-F5344CB8AC3E}">
        <p14:creationId xmlns:p14="http://schemas.microsoft.com/office/powerpoint/2010/main" val="428527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First, the word can be shown. The SS can be asked to pronounce the word. If it is needed teacher can help. Then  the picture can be shown and asked to guess the meaning. For feedback click on meaning button.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11</a:t>
            </a:fld>
            <a:endParaRPr lang="en-US"/>
          </a:p>
        </p:txBody>
      </p:sp>
    </p:spTree>
    <p:extLst>
      <p:ext uri="{BB962C8B-B14F-4D97-AF65-F5344CB8AC3E}">
        <p14:creationId xmlns:p14="http://schemas.microsoft.com/office/powerpoint/2010/main" val="1667013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6/25/2015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6/25/2015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6/25/2015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6/25/2015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6/25/2015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6/25/2015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6/25/2015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5.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3.jpe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2209800" y="1219200"/>
            <a:ext cx="52578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This is a hidden slide</a:t>
            </a:r>
            <a:endParaRPr lang="en-US" sz="2800" dirty="0"/>
          </a:p>
        </p:txBody>
      </p:sp>
      <p:sp>
        <p:nvSpPr>
          <p:cNvPr id="3" name="Rectangle 2"/>
          <p:cNvSpPr/>
          <p:nvPr/>
        </p:nvSpPr>
        <p:spPr>
          <a:xfrm>
            <a:off x="1257300" y="2743200"/>
            <a:ext cx="7162800" cy="2209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Dear honorable teacher please follow the instructions that has given in the </a:t>
            </a:r>
            <a:r>
              <a:rPr lang="en-US" sz="2400" smtClean="0"/>
              <a:t>slide </a:t>
            </a:r>
            <a:r>
              <a:rPr lang="en-US" sz="2400"/>
              <a:t>notes (under the every </a:t>
            </a:r>
            <a:r>
              <a:rPr lang="en-US" sz="2400"/>
              <a:t>slide</a:t>
            </a:r>
            <a:r>
              <a:rPr lang="en-US" sz="2400" smtClean="0"/>
              <a:t>). </a:t>
            </a:r>
            <a:r>
              <a:rPr lang="en-US" sz="2400" dirty="0" smtClean="0"/>
              <a:t>It would be helpful to take a successful class. Thanks a lot. I wish you good luck.</a:t>
            </a:r>
            <a:endParaRPr lang="en-US" sz="2400" dirty="0"/>
          </a:p>
        </p:txBody>
      </p:sp>
      <p:sp>
        <p:nvSpPr>
          <p:cNvPr id="4" name="Rectangle 3"/>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589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kua5.jpg"/>
          <p:cNvPicPr>
            <a:picLocks noChangeAspect="1"/>
          </p:cNvPicPr>
          <p:nvPr/>
        </p:nvPicPr>
        <p:blipFill>
          <a:blip r:embed="rId3"/>
          <a:stretch>
            <a:fillRect/>
          </a:stretch>
        </p:blipFill>
        <p:spPr>
          <a:xfrm>
            <a:off x="3369211" y="2514600"/>
            <a:ext cx="2619375" cy="1783234"/>
          </a:xfrm>
          <a:prstGeom prst="rect">
            <a:avLst/>
          </a:prstGeom>
        </p:spPr>
      </p:pic>
      <p:pic>
        <p:nvPicPr>
          <p:cNvPr id="19" name="Picture 18" descr="tea16.jpg"/>
          <p:cNvPicPr>
            <a:picLocks noChangeAspect="1"/>
          </p:cNvPicPr>
          <p:nvPr/>
        </p:nvPicPr>
        <p:blipFill>
          <a:blip r:embed="rId4"/>
          <a:stretch>
            <a:fillRect/>
          </a:stretch>
        </p:blipFill>
        <p:spPr>
          <a:xfrm>
            <a:off x="6230895" y="2512542"/>
            <a:ext cx="2362200" cy="1783233"/>
          </a:xfrm>
          <a:prstGeom prst="rect">
            <a:avLst/>
          </a:prstGeom>
        </p:spPr>
      </p:pic>
      <p:pic>
        <p:nvPicPr>
          <p:cNvPr id="20" name="Picture 19" descr="sb3.jpg"/>
          <p:cNvPicPr>
            <a:picLocks noChangeAspect="1"/>
          </p:cNvPicPr>
          <p:nvPr/>
        </p:nvPicPr>
        <p:blipFill>
          <a:blip r:embed="rId5"/>
          <a:stretch>
            <a:fillRect/>
          </a:stretch>
        </p:blipFill>
        <p:spPr>
          <a:xfrm>
            <a:off x="737672" y="2514600"/>
            <a:ext cx="2371725" cy="1781175"/>
          </a:xfrm>
          <a:prstGeom prst="rect">
            <a:avLst/>
          </a:prstGeom>
        </p:spPr>
      </p:pic>
      <p:sp>
        <p:nvSpPr>
          <p:cNvPr id="21" name="TextBox 20"/>
          <p:cNvSpPr txBox="1"/>
          <p:nvPr/>
        </p:nvSpPr>
        <p:spPr>
          <a:xfrm>
            <a:off x="1638300" y="1440289"/>
            <a:ext cx="5943600" cy="523220"/>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i="1" dirty="0" smtClean="0">
                <a:latin typeface="Times New Roman" pitchFamily="18" charset="0"/>
                <a:cs typeface="Times New Roman" pitchFamily="18" charset="0"/>
              </a:rPr>
              <a:t>Go to the text and read the section ‘A’ .</a:t>
            </a:r>
            <a:endParaRPr lang="en-US" sz="2800" b="1" i="1" dirty="0">
              <a:latin typeface="Times New Roman" pitchFamily="18" charset="0"/>
              <a:cs typeface="Times New Roman" pitchFamily="18" charset="0"/>
            </a:endParaRPr>
          </a:p>
        </p:txBody>
      </p:sp>
      <p:sp>
        <p:nvSpPr>
          <p:cNvPr id="8" name="TextBox 7"/>
          <p:cNvSpPr txBox="1"/>
          <p:nvPr/>
        </p:nvSpPr>
        <p:spPr>
          <a:xfrm>
            <a:off x="2362200" y="533400"/>
            <a:ext cx="4495800" cy="584775"/>
          </a:xfrm>
          <a:prstGeom prst="rect">
            <a:avLst/>
          </a:prstGeom>
          <a:blipFill>
            <a:blip r:embed="rId6"/>
            <a:tile tx="0" ty="0" sx="100000" sy="100000" flip="none" algn="tl"/>
          </a:blipFill>
          <a:ln w="9525">
            <a:solidFill>
              <a:schemeClr val="tx1"/>
            </a:solidFill>
          </a:ln>
        </p:spPr>
        <p:txBody>
          <a:bodyPr wrap="square" rtlCol="0">
            <a:spAutoFit/>
          </a:bodyPr>
          <a:lstStyle/>
          <a:p>
            <a:pPr algn="ctr"/>
            <a:r>
              <a:rPr lang="en-US" sz="3200" dirty="0" smtClean="0">
                <a:solidFill>
                  <a:srgbClr val="002060"/>
                </a:solidFill>
                <a:latin typeface="Elephant" pitchFamily="18" charset="0"/>
                <a:cs typeface="Times New Roman" pitchFamily="18" charset="0"/>
              </a:rPr>
              <a:t>Work in pair</a:t>
            </a:r>
          </a:p>
        </p:txBody>
      </p:sp>
      <p:sp>
        <p:nvSpPr>
          <p:cNvPr id="2" name="TextBox 1"/>
          <p:cNvSpPr txBox="1"/>
          <p:nvPr/>
        </p:nvSpPr>
        <p:spPr>
          <a:xfrm>
            <a:off x="1021298" y="4800600"/>
            <a:ext cx="7315200" cy="1200329"/>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2400" b="1" dirty="0" smtClean="0">
                <a:latin typeface="Times New Roman" panose="02020603050405020304" pitchFamily="18" charset="0"/>
                <a:cs typeface="Times New Roman" panose="02020603050405020304" pitchFamily="18" charset="0"/>
              </a:rPr>
              <a:t>Now look </a:t>
            </a:r>
            <a:r>
              <a:rPr lang="en-AU" sz="2400" b="1" dirty="0">
                <a:latin typeface="Times New Roman" panose="02020603050405020304" pitchFamily="18" charset="0"/>
                <a:cs typeface="Times New Roman" panose="02020603050405020304" pitchFamily="18" charset="0"/>
              </a:rPr>
              <a:t>at the </a:t>
            </a:r>
            <a:r>
              <a:rPr lang="en-AU" sz="2400" b="1" dirty="0" smtClean="0">
                <a:latin typeface="Times New Roman" panose="02020603050405020304" pitchFamily="18" charset="0"/>
                <a:cs typeface="Times New Roman" panose="02020603050405020304" pitchFamily="18" charset="0"/>
              </a:rPr>
              <a:t>above pictures </a:t>
            </a:r>
            <a:r>
              <a:rPr lang="en-AU" sz="2400" b="1" dirty="0">
                <a:latin typeface="Times New Roman" panose="02020603050405020304" pitchFamily="18" charset="0"/>
                <a:cs typeface="Times New Roman" panose="02020603050405020304" pitchFamily="18" charset="0"/>
              </a:rPr>
              <a:t>and speak about where the friends wanted to go to. Why did they want to go to these places ?</a:t>
            </a:r>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12"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1000" fill="hold"/>
                                        <p:tgtEl>
                                          <p:spTgt spid="19"/>
                                        </p:tgtEl>
                                        <p:attrNameLst>
                                          <p:attrName>ppt_x</p:attrName>
                                        </p:attrNameLst>
                                      </p:cBhvr>
                                      <p:tavLst>
                                        <p:tav tm="0">
                                          <p:val>
                                            <p:strVal val="0-#ppt_w/2"/>
                                          </p:val>
                                        </p:tav>
                                        <p:tav tm="100000">
                                          <p:val>
                                            <p:strVal val="#ppt_x"/>
                                          </p:val>
                                        </p:tav>
                                      </p:tavLst>
                                    </p:anim>
                                    <p:anim calcmode="lin" valueType="num">
                                      <p:cBhvr additive="base">
                                        <p:cTn id="22" dur="1000" fill="hold"/>
                                        <p:tgtEl>
                                          <p:spTgt spid="19"/>
                                        </p:tgtEl>
                                        <p:attrNameLst>
                                          <p:attrName>ppt_y</p:attrName>
                                        </p:attrNameLst>
                                      </p:cBhvr>
                                      <p:tavLst>
                                        <p:tav tm="0">
                                          <p:val>
                                            <p:strVal val="1+#ppt_h/2"/>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1000" fill="hold"/>
                                        <p:tgtEl>
                                          <p:spTgt spid="15"/>
                                        </p:tgtEl>
                                        <p:attrNameLst>
                                          <p:attrName>ppt_x</p:attrName>
                                        </p:attrNameLst>
                                      </p:cBhvr>
                                      <p:tavLst>
                                        <p:tav tm="0">
                                          <p:val>
                                            <p:strVal val="0-#ppt_w/2"/>
                                          </p:val>
                                        </p:tav>
                                        <p:tav tm="100000">
                                          <p:val>
                                            <p:strVal val="#ppt_x"/>
                                          </p:val>
                                        </p:tav>
                                      </p:tavLst>
                                    </p:anim>
                                    <p:anim calcmode="lin" valueType="num">
                                      <p:cBhvr additive="base">
                                        <p:cTn id="26" dur="10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2974" y="1763088"/>
            <a:ext cx="3013969" cy="2211266"/>
          </a:xfrm>
          <a:prstGeom prst="rect">
            <a:avLst/>
          </a:prstGeom>
        </p:spPr>
      </p:pic>
      <p:sp>
        <p:nvSpPr>
          <p:cNvPr id="5" name="TextBox 4"/>
          <p:cNvSpPr txBox="1"/>
          <p:nvPr/>
        </p:nvSpPr>
        <p:spPr>
          <a:xfrm>
            <a:off x="3378316" y="558379"/>
            <a:ext cx="2383284" cy="64633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Trip</a:t>
            </a:r>
            <a:endParaRPr lang="en-AU" sz="36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693659" y="5445757"/>
            <a:ext cx="4419600" cy="646331"/>
          </a:xfrm>
          <a:prstGeom prst="rect">
            <a:avLst/>
          </a:prstGeom>
          <a:solidFill>
            <a:schemeClr val="bg2">
              <a:lumMod val="9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AU" sz="3600" b="1" dirty="0" smtClean="0">
                <a:latin typeface="Times New Roman" panose="02020603050405020304" pitchFamily="18" charset="0"/>
                <a:cs typeface="Times New Roman" panose="02020603050405020304" pitchFamily="18" charset="0"/>
              </a:rPr>
              <a:t>Journey / expedition</a:t>
            </a:r>
            <a:endParaRPr lang="en-AU"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031568" y="4157220"/>
            <a:ext cx="7620000" cy="461665"/>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AU" sz="2400" b="1" dirty="0" smtClean="0">
                <a:latin typeface="Times New Roman" panose="02020603050405020304" pitchFamily="18" charset="0"/>
                <a:cs typeface="Times New Roman" panose="02020603050405020304" pitchFamily="18" charset="0"/>
              </a:rPr>
              <a:t>We are going for three days trip to </a:t>
            </a:r>
            <a:r>
              <a:rPr lang="en-AU" sz="2400" b="1" dirty="0" err="1" smtClean="0">
                <a:latin typeface="Times New Roman" panose="02020603050405020304" pitchFamily="18" charset="0"/>
                <a:cs typeface="Times New Roman" panose="02020603050405020304" pitchFamily="18" charset="0"/>
              </a:rPr>
              <a:t>Mymensingh</a:t>
            </a:r>
            <a:r>
              <a:rPr lang="en-AU" sz="2400" b="1" dirty="0" smtClean="0">
                <a:latin typeface="Times New Roman" panose="02020603050405020304" pitchFamily="18" charset="0"/>
                <a:cs typeface="Times New Roman" panose="02020603050405020304" pitchFamily="18" charset="0"/>
              </a:rPr>
              <a:t>.</a:t>
            </a:r>
            <a:endParaRPr lang="en-AU" sz="2400" b="1" dirty="0">
              <a:latin typeface="Times New Roman" panose="02020603050405020304" pitchFamily="18" charset="0"/>
              <a:cs typeface="Times New Roman" panose="02020603050405020304" pitchFamily="18" charset="0"/>
            </a:endParaRPr>
          </a:p>
        </p:txBody>
      </p:sp>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85750" y="368793"/>
            <a:ext cx="1638300" cy="1436179"/>
            <a:chOff x="628650" y="762000"/>
            <a:chExt cx="1600200" cy="1368615"/>
          </a:xfrm>
        </p:grpSpPr>
        <p:sp>
          <p:nvSpPr>
            <p:cNvPr id="11" name="Rectangle 10"/>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3" name="Rounded Rectangle 12"/>
          <p:cNvSpPr/>
          <p:nvPr/>
        </p:nvSpPr>
        <p:spPr>
          <a:xfrm>
            <a:off x="996592" y="5126273"/>
            <a:ext cx="2066382" cy="1258297"/>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Meaning</a:t>
            </a:r>
          </a:p>
          <a:p>
            <a:pPr algn="ctr"/>
            <a:r>
              <a:rPr lang="en-US" sz="2000" b="1" dirty="0" smtClean="0">
                <a:solidFill>
                  <a:srgbClr val="FFFF00"/>
                </a:solidFill>
              </a:rPr>
              <a:t>(Click here)</a:t>
            </a:r>
            <a:endParaRPr lang="en-US" sz="2000" b="1" dirty="0">
              <a:solidFill>
                <a:srgbClr val="FFFF00"/>
              </a:solidFill>
            </a:endParaRPr>
          </a:p>
        </p:txBody>
      </p:sp>
    </p:spTree>
    <p:extLst>
      <p:ext uri="{BB962C8B-B14F-4D97-AF65-F5344CB8AC3E}">
        <p14:creationId xmlns:p14="http://schemas.microsoft.com/office/powerpoint/2010/main" val="163265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3"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3"/>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left)">
                                      <p:cBhvr>
                                        <p:cTn id="36" dur="500"/>
                                        <p:tgtEl>
                                          <p:spTgt spid="7"/>
                                        </p:tgtEl>
                                      </p:cBhvr>
                                    </p:animEffect>
                                  </p:childTnLst>
                                </p:cTn>
                              </p:par>
                            </p:childTnLst>
                          </p:cTn>
                        </p:par>
                      </p:childTnLst>
                    </p:cTn>
                  </p:par>
                </p:childTnLst>
              </p:cTn>
              <p:nextCondLst>
                <p:cond evt="onClick" delay="0">
                  <p:tgtEl>
                    <p:spTgt spid="13"/>
                  </p:tgtEl>
                </p:cond>
              </p:nextCondLst>
            </p:seq>
          </p:childTnLst>
        </p:cTn>
      </p:par>
    </p:tnLst>
    <p:bldLst>
      <p:bldP spid="5" grpId="0" animBg="1"/>
      <p:bldP spid="7" grpId="0" animBg="1"/>
      <p:bldP spid="8"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955369" y="3872491"/>
            <a:ext cx="6857999"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800" b="1" dirty="0" smtClean="0">
                <a:solidFill>
                  <a:srgbClr val="002060"/>
                </a:solidFill>
                <a:latin typeface="Times New Roman" pitchFamily="18" charset="0"/>
                <a:cs typeface="Times New Roman" pitchFamily="18" charset="0"/>
              </a:rPr>
              <a:t>We have a week’s vacation next month.</a:t>
            </a:r>
            <a:endParaRPr lang="en-US" sz="2800" b="1" dirty="0">
              <a:solidFill>
                <a:srgbClr val="002060"/>
              </a:solidFill>
              <a:latin typeface="Times New Roman" pitchFamily="18" charset="0"/>
              <a:cs typeface="Times New Roman" pitchFamily="18" charset="0"/>
            </a:endParaRPr>
          </a:p>
        </p:txBody>
      </p:sp>
      <p:pic>
        <p:nvPicPr>
          <p:cNvPr id="13" name="Picture 12" descr="IMG_20141021_104131.jpg"/>
          <p:cNvPicPr>
            <a:picLocks noChangeAspect="1"/>
          </p:cNvPicPr>
          <p:nvPr/>
        </p:nvPicPr>
        <p:blipFill>
          <a:blip r:embed="rId3" cstate="print"/>
          <a:stretch>
            <a:fillRect/>
          </a:stretch>
        </p:blipFill>
        <p:spPr>
          <a:xfrm>
            <a:off x="3048000" y="1488257"/>
            <a:ext cx="3048000" cy="2286000"/>
          </a:xfrm>
          <a:prstGeom prst="rect">
            <a:avLst/>
          </a:prstGeom>
        </p:spPr>
      </p:pic>
      <p:sp>
        <p:nvSpPr>
          <p:cNvPr id="2" name="TextBox 1"/>
          <p:cNvSpPr txBox="1"/>
          <p:nvPr/>
        </p:nvSpPr>
        <p:spPr>
          <a:xfrm>
            <a:off x="3190739" y="469644"/>
            <a:ext cx="2935741" cy="646331"/>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Vacation </a:t>
            </a:r>
            <a:endParaRPr lang="en-AU"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429000" y="5174698"/>
            <a:ext cx="4038599" cy="646331"/>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Break, leave, rest.</a:t>
            </a:r>
            <a:endParaRPr lang="en-AU" sz="36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285750" y="368793"/>
            <a:ext cx="1638300" cy="1436179"/>
            <a:chOff x="628650" y="762000"/>
            <a:chExt cx="1600200" cy="1368615"/>
          </a:xfrm>
        </p:grpSpPr>
        <p:sp>
          <p:nvSpPr>
            <p:cNvPr id="12" name="Rectangle 11"/>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1139642" y="4899730"/>
            <a:ext cx="1755957" cy="1196269"/>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4)">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left)">
                                      <p:cBhvr>
                                        <p:cTn id="37" dur="500"/>
                                        <p:tgtEl>
                                          <p:spTgt spid="3"/>
                                        </p:tgtEl>
                                      </p:cBhvr>
                                    </p:animEffect>
                                  </p:childTnLst>
                                </p:cTn>
                              </p:par>
                            </p:childTnLst>
                          </p:cTn>
                        </p:par>
                      </p:childTnLst>
                    </p:cTn>
                  </p:par>
                </p:childTnLst>
              </p:cTn>
              <p:nextCondLst>
                <p:cond evt="onClick" delay="0">
                  <p:tgtEl>
                    <p:spTgt spid="15"/>
                  </p:tgtEl>
                </p:cond>
              </p:nextCondLst>
            </p:seq>
          </p:childTnLst>
        </p:cTn>
      </p:par>
    </p:tnLst>
    <p:bldLst>
      <p:bldP spid="17" grpId="0" animBg="1"/>
      <p:bldP spid="2" grpId="0" animBg="1"/>
      <p:bldP spid="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276600" y="5437723"/>
            <a:ext cx="3733800" cy="52322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sz="2800" b="1" dirty="0" smtClean="0">
                <a:latin typeface="Times New Roman" pitchFamily="18" charset="0"/>
                <a:cs typeface="Times New Roman" pitchFamily="18" charset="0"/>
              </a:rPr>
              <a:t>Marvelous / romantic.</a:t>
            </a:r>
            <a:endParaRPr lang="en-US" sz="2800" b="1" dirty="0">
              <a:latin typeface="Times New Roman" pitchFamily="18" charset="0"/>
              <a:cs typeface="Times New Roman" pitchFamily="18" charset="0"/>
            </a:endParaRPr>
          </a:p>
        </p:txBody>
      </p:sp>
      <p:sp>
        <p:nvSpPr>
          <p:cNvPr id="20" name="TextBox 19"/>
          <p:cNvSpPr txBox="1"/>
          <p:nvPr/>
        </p:nvSpPr>
        <p:spPr>
          <a:xfrm>
            <a:off x="1257300" y="4448333"/>
            <a:ext cx="6629400" cy="523220"/>
          </a:xfrm>
          <a:prstGeom prst="rect">
            <a:avLst/>
          </a:prstGeom>
          <a:solidFill>
            <a:schemeClr val="accent5">
              <a:lumMod val="20000"/>
              <a:lumOff val="80000"/>
            </a:schemeClr>
          </a:solidFill>
          <a:ln w="3175">
            <a:solidFill>
              <a:schemeClr val="tx1"/>
            </a:solidFill>
          </a:ln>
        </p:spPr>
        <p:txBody>
          <a:bodyPr wrap="square" rtlCol="0">
            <a:spAutoFit/>
          </a:bodyPr>
          <a:lstStyle/>
          <a:p>
            <a:pPr algn="ctr"/>
            <a:r>
              <a:rPr lang="en-US" sz="2400" dirty="0" smtClean="0">
                <a:solidFill>
                  <a:srgbClr val="7030A0"/>
                </a:solidFill>
                <a:latin typeface="Times New Roman" pitchFamily="18" charset="0"/>
                <a:cs typeface="Times New Roman" pitchFamily="18" charset="0"/>
              </a:rPr>
              <a:t> </a:t>
            </a:r>
            <a:r>
              <a:rPr lang="en-US" sz="2800" b="1" dirty="0" smtClean="0">
                <a:solidFill>
                  <a:srgbClr val="002060"/>
                </a:solidFill>
                <a:latin typeface="Times New Roman" pitchFamily="18" charset="0"/>
                <a:cs typeface="Times New Roman" pitchFamily="18" charset="0"/>
              </a:rPr>
              <a:t>The sceneries of </a:t>
            </a:r>
            <a:r>
              <a:rPr lang="en-US" sz="2800" b="1" dirty="0" err="1" smtClean="0">
                <a:solidFill>
                  <a:srgbClr val="002060"/>
                </a:solidFill>
                <a:latin typeface="Times New Roman" pitchFamily="18" charset="0"/>
                <a:cs typeface="Times New Roman" pitchFamily="18" charset="0"/>
              </a:rPr>
              <a:t>Kuakata</a:t>
            </a:r>
            <a:r>
              <a:rPr lang="en-US" sz="2800" b="1" dirty="0" smtClean="0">
                <a:solidFill>
                  <a:srgbClr val="002060"/>
                </a:solidFill>
                <a:latin typeface="Times New Roman" pitchFamily="18" charset="0"/>
                <a:cs typeface="Times New Roman" pitchFamily="18" charset="0"/>
              </a:rPr>
              <a:t> are fantastic.</a:t>
            </a:r>
            <a:endParaRPr lang="en-US" sz="2800" b="1" dirty="0">
              <a:solidFill>
                <a:srgbClr val="002060"/>
              </a:solidFill>
              <a:latin typeface="Times New Roman" pitchFamily="18" charset="0"/>
              <a:cs typeface="Times New Roman" pitchFamily="18" charset="0"/>
            </a:endParaRPr>
          </a:p>
        </p:txBody>
      </p:sp>
      <p:pic>
        <p:nvPicPr>
          <p:cNvPr id="22" name="Picture 21" descr="ku12.jpg"/>
          <p:cNvPicPr>
            <a:picLocks noChangeAspect="1"/>
          </p:cNvPicPr>
          <p:nvPr/>
        </p:nvPicPr>
        <p:blipFill>
          <a:blip r:embed="rId3"/>
          <a:stretch>
            <a:fillRect/>
          </a:stretch>
        </p:blipFill>
        <p:spPr>
          <a:xfrm>
            <a:off x="2438400" y="1567254"/>
            <a:ext cx="4114800" cy="2623745"/>
          </a:xfrm>
          <a:prstGeom prst="rect">
            <a:avLst/>
          </a:prstGeom>
        </p:spPr>
      </p:pic>
      <p:sp>
        <p:nvSpPr>
          <p:cNvPr id="2" name="TextBox 1"/>
          <p:cNvSpPr txBox="1"/>
          <p:nvPr/>
        </p:nvSpPr>
        <p:spPr>
          <a:xfrm>
            <a:off x="3124200" y="588960"/>
            <a:ext cx="2971800" cy="646331"/>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AU" sz="3600" b="1" dirty="0" smtClean="0">
                <a:latin typeface="Times New Roman" panose="02020603050405020304" pitchFamily="18" charset="0"/>
                <a:cs typeface="Times New Roman" panose="02020603050405020304" pitchFamily="18" charset="0"/>
              </a:rPr>
              <a:t>Fantastic </a:t>
            </a:r>
            <a:endParaRPr lang="en-AU" sz="3600" b="1" dirty="0">
              <a:latin typeface="Times New Roman" panose="02020603050405020304" pitchFamily="18" charset="0"/>
              <a:cs typeface="Times New Roman" panose="02020603050405020304" pitchFamily="18" charset="0"/>
            </a:endParaRPr>
          </a:p>
        </p:txBody>
      </p:sp>
      <p:sp>
        <p:nvSpPr>
          <p:cNvPr id="11" name="Rectangle 10"/>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85750" y="368793"/>
            <a:ext cx="1638300" cy="1436179"/>
            <a:chOff x="628650" y="762000"/>
            <a:chExt cx="1600200" cy="1368615"/>
          </a:xfrm>
        </p:grpSpPr>
        <p:sp>
          <p:nvSpPr>
            <p:cNvPr id="13" name="Rectangle 12"/>
            <p:cNvSpPr/>
            <p:nvPr/>
          </p:nvSpPr>
          <p:spPr>
            <a:xfrm>
              <a:off x="838200" y="762000"/>
              <a:ext cx="1219200" cy="106680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650" y="1667445"/>
              <a:ext cx="1600200" cy="4631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Key word</a:t>
              </a:r>
              <a:endParaRPr lang="en-US" b="1" dirty="0"/>
            </a:p>
          </p:txBody>
        </p:sp>
      </p:grpSp>
      <p:sp>
        <p:nvSpPr>
          <p:cNvPr id="15" name="Rounded Rectangle 14"/>
          <p:cNvSpPr/>
          <p:nvPr/>
        </p:nvSpPr>
        <p:spPr>
          <a:xfrm>
            <a:off x="1287780" y="5228887"/>
            <a:ext cx="1447800" cy="922034"/>
          </a:xfrm>
          <a:prstGeom prst="round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4)">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0-#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1+#ppt_w/2"/>
                                          </p:val>
                                        </p:tav>
                                        <p:tav tm="100000">
                                          <p:val>
                                            <p:strVal val="#ppt_x"/>
                                          </p:val>
                                        </p:tav>
                                      </p:tavLst>
                                    </p:anim>
                                    <p:anim calcmode="lin" valueType="num">
                                      <p:cBhvr additive="base">
                                        <p:cTn id="2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fltVal val="0"/>
                                          </p:val>
                                        </p:tav>
                                        <p:tav tm="100000">
                                          <p:val>
                                            <p:strVal val="#ppt_h"/>
                                          </p:val>
                                        </p:tav>
                                      </p:tavLst>
                                    </p:anim>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childTnLst>
                    </p:cTn>
                  </p:par>
                </p:childTnLst>
              </p:cTn>
              <p:nextCondLst>
                <p:cond evt="onClick" delay="0">
                  <p:tgtEl>
                    <p:spTgt spid="15"/>
                  </p:tgtEl>
                </p:cond>
              </p:nextCondLst>
            </p:seq>
          </p:childTnLst>
        </p:cTn>
      </p:par>
    </p:tnLst>
    <p:bldLst>
      <p:bldP spid="10" grpId="0" animBg="1"/>
      <p:bldP spid="20" grpId="0" animBg="1"/>
      <p:bldP spid="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717695"/>
            <a:ext cx="5638800" cy="584775"/>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Listen to me and fill in the gaps</a:t>
            </a:r>
          </a:p>
        </p:txBody>
      </p:sp>
      <p:pic>
        <p:nvPicPr>
          <p:cNvPr id="3" name="Picture 2" descr="IMG_20140824_112132.jpg"/>
          <p:cNvPicPr>
            <a:picLocks noChangeAspect="1"/>
          </p:cNvPicPr>
          <p:nvPr/>
        </p:nvPicPr>
        <p:blipFill>
          <a:blip r:embed="rId3" cstate="print"/>
          <a:stretch>
            <a:fillRect/>
          </a:stretch>
        </p:blipFill>
        <p:spPr>
          <a:xfrm>
            <a:off x="2810719" y="1782101"/>
            <a:ext cx="26670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609600" y="4419600"/>
            <a:ext cx="7848600" cy="1938992"/>
          </a:xfrm>
          <a:prstGeom prst="rect">
            <a:avLst/>
          </a:prstGeom>
          <a:noFill/>
        </p:spPr>
        <p:txBody>
          <a:bodyPr wrap="square" rtlCol="0">
            <a:spAutoFit/>
          </a:bodyPr>
          <a:lstStyle/>
          <a:p>
            <a:pPr algn="just"/>
            <a:r>
              <a:rPr lang="en-AU" sz="2400" b="1" dirty="0" err="1" smtClean="0">
                <a:latin typeface="Times New Roman" panose="02020603050405020304" pitchFamily="18" charset="0"/>
                <a:cs typeface="Times New Roman" panose="02020603050405020304" pitchFamily="18" charset="0"/>
              </a:rPr>
              <a:t>Bahar</a:t>
            </a:r>
            <a:r>
              <a:rPr lang="en-AU" sz="2400" b="1" dirty="0" smtClean="0">
                <a:latin typeface="Times New Roman" panose="02020603050405020304" pitchFamily="18" charset="0"/>
                <a:cs typeface="Times New Roman" panose="02020603050405020304" pitchFamily="18" charset="0"/>
              </a:rPr>
              <a:t>, </a:t>
            </a:r>
            <a:r>
              <a:rPr lang="en-AU" sz="2400" b="1" dirty="0" err="1" smtClean="0">
                <a:latin typeface="Times New Roman" panose="02020603050405020304" pitchFamily="18" charset="0"/>
                <a:cs typeface="Times New Roman" panose="02020603050405020304" pitchFamily="18" charset="0"/>
              </a:rPr>
              <a:t>Azim</a:t>
            </a:r>
            <a:r>
              <a:rPr lang="en-AU" sz="2400" b="1" dirty="0" smtClean="0">
                <a:latin typeface="Times New Roman" panose="02020603050405020304" pitchFamily="18" charset="0"/>
                <a:cs typeface="Times New Roman" panose="02020603050405020304" pitchFamily="18" charset="0"/>
              </a:rPr>
              <a:t>, </a:t>
            </a:r>
            <a:r>
              <a:rPr lang="en-AU" sz="2400" b="1" dirty="0" err="1" smtClean="0">
                <a:latin typeface="Times New Roman" panose="02020603050405020304" pitchFamily="18" charset="0"/>
                <a:cs typeface="Times New Roman" panose="02020603050405020304" pitchFamily="18" charset="0"/>
              </a:rPr>
              <a:t>Josheph</a:t>
            </a:r>
            <a:r>
              <a:rPr lang="en-AU" sz="2400" b="1" dirty="0" smtClean="0">
                <a:latin typeface="Times New Roman" panose="02020603050405020304" pitchFamily="18" charset="0"/>
                <a:cs typeface="Times New Roman" panose="02020603050405020304" pitchFamily="18" charset="0"/>
              </a:rPr>
              <a:t> and -------- are class-mates. They are planning a -------- . </a:t>
            </a:r>
            <a:r>
              <a:rPr lang="en-AU" sz="2400" b="1" dirty="0" err="1" smtClean="0">
                <a:latin typeface="Times New Roman" panose="02020603050405020304" pitchFamily="18" charset="0"/>
                <a:cs typeface="Times New Roman" panose="02020603050405020304" pitchFamily="18" charset="0"/>
              </a:rPr>
              <a:t>Bahar</a:t>
            </a:r>
            <a:r>
              <a:rPr lang="en-AU" sz="2400" b="1" dirty="0" smtClean="0">
                <a:latin typeface="Times New Roman" panose="02020603050405020304" pitchFamily="18" charset="0"/>
                <a:cs typeface="Times New Roman" panose="02020603050405020304" pitchFamily="18" charset="0"/>
              </a:rPr>
              <a:t> wanted to go to ------------- . </a:t>
            </a:r>
            <a:r>
              <a:rPr lang="en-AU" sz="2400" b="1" dirty="0" err="1" smtClean="0">
                <a:latin typeface="Times New Roman" panose="02020603050405020304" pitchFamily="18" charset="0"/>
                <a:cs typeface="Times New Roman" panose="02020603050405020304" pitchFamily="18" charset="0"/>
              </a:rPr>
              <a:t>Azim</a:t>
            </a:r>
            <a:r>
              <a:rPr lang="en-AU" sz="2400" b="1" dirty="0" smtClean="0">
                <a:latin typeface="Times New Roman" panose="02020603050405020304" pitchFamily="18" charset="0"/>
                <a:cs typeface="Times New Roman" panose="02020603050405020304" pitchFamily="18" charset="0"/>
              </a:rPr>
              <a:t> wanted to go to ------------ mountains in </a:t>
            </a:r>
            <a:r>
              <a:rPr lang="en-AU" sz="2400" b="1" dirty="0" err="1" smtClean="0">
                <a:latin typeface="Times New Roman" panose="02020603050405020304" pitchFamily="18" charset="0"/>
                <a:cs typeface="Times New Roman" panose="02020603050405020304" pitchFamily="18" charset="0"/>
              </a:rPr>
              <a:t>Bandarbon</a:t>
            </a:r>
            <a:r>
              <a:rPr lang="en-AU" sz="2400" b="1" dirty="0" smtClean="0">
                <a:latin typeface="Times New Roman" panose="02020603050405020304" pitchFamily="18" charset="0"/>
                <a:cs typeface="Times New Roman" panose="02020603050405020304" pitchFamily="18" charset="0"/>
              </a:rPr>
              <a:t>. But </a:t>
            </a:r>
            <a:r>
              <a:rPr lang="en-AU" sz="2400" b="1" dirty="0" err="1" smtClean="0">
                <a:latin typeface="Times New Roman" panose="02020603050405020304" pitchFamily="18" charset="0"/>
                <a:cs typeface="Times New Roman" panose="02020603050405020304" pitchFamily="18" charset="0"/>
              </a:rPr>
              <a:t>Sujan</a:t>
            </a:r>
            <a:r>
              <a:rPr lang="en-AU" sz="2400" b="1" dirty="0" smtClean="0">
                <a:latin typeface="Times New Roman" panose="02020603050405020304" pitchFamily="18" charset="0"/>
                <a:cs typeface="Times New Roman" panose="02020603050405020304" pitchFamily="18" charset="0"/>
              </a:rPr>
              <a:t> wanted to go to </a:t>
            </a:r>
            <a:r>
              <a:rPr lang="en-AU" sz="2400" b="1" dirty="0" err="1" smtClean="0">
                <a:latin typeface="Times New Roman" panose="02020603050405020304" pitchFamily="18" charset="0"/>
                <a:cs typeface="Times New Roman" panose="02020603050405020304" pitchFamily="18" charset="0"/>
              </a:rPr>
              <a:t>Sundarbans</a:t>
            </a:r>
            <a:r>
              <a:rPr lang="en-AU" sz="2400" b="1" dirty="0" smtClean="0">
                <a:latin typeface="Times New Roman" panose="02020603050405020304" pitchFamily="18" charset="0"/>
                <a:cs typeface="Times New Roman" panose="02020603050405020304" pitchFamily="18" charset="0"/>
              </a:rPr>
              <a:t>, where we can see some ---------- animals.</a:t>
            </a:r>
            <a:endParaRPr lang="en-AU"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144219" y="4236599"/>
            <a:ext cx="990600" cy="461665"/>
          </a:xfrm>
          <a:prstGeom prst="rect">
            <a:avLst/>
          </a:prstGeom>
          <a:noFill/>
        </p:spPr>
        <p:txBody>
          <a:bodyPr wrap="square" rtlCol="0">
            <a:spAutoFit/>
          </a:bodyPr>
          <a:lstStyle/>
          <a:p>
            <a:r>
              <a:rPr lang="en-AU" sz="2400" b="1" dirty="0" err="1" smtClean="0">
                <a:solidFill>
                  <a:srgbClr val="00B0F0"/>
                </a:solidFill>
                <a:latin typeface="Times New Roman" panose="02020603050405020304" pitchFamily="18" charset="0"/>
                <a:cs typeface="Times New Roman" panose="02020603050405020304" pitchFamily="18" charset="0"/>
              </a:rPr>
              <a:t>Sujan</a:t>
            </a:r>
            <a:endParaRPr lang="en-AU" sz="2400" b="1" dirty="0">
              <a:solidFill>
                <a:srgbClr val="00B0F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057400" y="4638064"/>
            <a:ext cx="1371600" cy="461665"/>
          </a:xfrm>
          <a:prstGeom prst="rect">
            <a:avLst/>
          </a:prstGeom>
          <a:noFill/>
        </p:spPr>
        <p:txBody>
          <a:bodyPr wrap="square" rtlCol="0">
            <a:spAutoFit/>
          </a:bodyPr>
          <a:lstStyle/>
          <a:p>
            <a:r>
              <a:rPr lang="en-AU" sz="2400" b="1" dirty="0" smtClean="0">
                <a:solidFill>
                  <a:srgbClr val="00B0F0"/>
                </a:solidFill>
                <a:latin typeface="Times New Roman" panose="02020603050405020304" pitchFamily="18" charset="0"/>
                <a:cs typeface="Times New Roman" panose="02020603050405020304" pitchFamily="18" charset="0"/>
              </a:rPr>
              <a:t>vacation</a:t>
            </a:r>
            <a:endParaRPr lang="en-AU" sz="2400" b="1" dirty="0">
              <a:solidFill>
                <a:srgbClr val="00B0F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841362" y="4649904"/>
            <a:ext cx="1447800" cy="461665"/>
          </a:xfrm>
          <a:prstGeom prst="rect">
            <a:avLst/>
          </a:prstGeom>
          <a:noFill/>
        </p:spPr>
        <p:txBody>
          <a:bodyPr wrap="square" rtlCol="0">
            <a:spAutoFit/>
          </a:bodyPr>
          <a:lstStyle/>
          <a:p>
            <a:r>
              <a:rPr lang="en-AU" sz="2400" b="1" dirty="0" err="1" smtClean="0">
                <a:solidFill>
                  <a:srgbClr val="00B0F0"/>
                </a:solidFill>
                <a:latin typeface="Times New Roman" panose="02020603050405020304" pitchFamily="18" charset="0"/>
                <a:cs typeface="Times New Roman" panose="02020603050405020304" pitchFamily="18" charset="0"/>
              </a:rPr>
              <a:t>Kuakata</a:t>
            </a:r>
            <a:endParaRPr lang="en-AU" sz="2400" b="1" dirty="0">
              <a:solidFill>
                <a:srgbClr val="00B0F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562109" y="5060564"/>
            <a:ext cx="1524000" cy="461665"/>
          </a:xfrm>
          <a:prstGeom prst="rect">
            <a:avLst/>
          </a:prstGeom>
          <a:noFill/>
        </p:spPr>
        <p:txBody>
          <a:bodyPr wrap="square" rtlCol="0">
            <a:spAutoFit/>
          </a:bodyPr>
          <a:lstStyle/>
          <a:p>
            <a:r>
              <a:rPr lang="en-AU" sz="2400" b="1" dirty="0" err="1" smtClean="0">
                <a:solidFill>
                  <a:srgbClr val="00B0F0"/>
                </a:solidFill>
                <a:latin typeface="Times New Roman" panose="02020603050405020304" pitchFamily="18" charset="0"/>
                <a:cs typeface="Times New Roman" panose="02020603050405020304" pitchFamily="18" charset="0"/>
              </a:rPr>
              <a:t>Chimbuk</a:t>
            </a:r>
            <a:endParaRPr lang="en-AU" sz="2400" b="1" dirty="0">
              <a:solidFill>
                <a:srgbClr val="00B0F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485900" y="5791200"/>
            <a:ext cx="838200" cy="461665"/>
          </a:xfrm>
          <a:prstGeom prst="rect">
            <a:avLst/>
          </a:prstGeom>
          <a:noFill/>
        </p:spPr>
        <p:txBody>
          <a:bodyPr wrap="square" rtlCol="0">
            <a:spAutoFit/>
          </a:bodyPr>
          <a:lstStyle/>
          <a:p>
            <a:r>
              <a:rPr lang="en-AU" sz="2400" b="1" dirty="0" smtClean="0">
                <a:solidFill>
                  <a:srgbClr val="00B0F0"/>
                </a:solidFill>
                <a:latin typeface="Times New Roman" panose="02020603050405020304" pitchFamily="18" charset="0"/>
                <a:cs typeface="Times New Roman" panose="02020603050405020304" pitchFamily="18" charset="0"/>
              </a:rPr>
              <a:t>wild</a:t>
            </a:r>
            <a:endParaRPr lang="en-AU" sz="2400" b="1" dirty="0">
              <a:solidFill>
                <a:srgbClr val="00B0F0"/>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50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2133600"/>
            <a:ext cx="8001000" cy="1077218"/>
          </a:xfrm>
          <a:prstGeom prst="rect">
            <a:avLst/>
          </a:prstGeom>
          <a:solidFill>
            <a:schemeClr val="bg1">
              <a:lumMod val="95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Watch the video clip and write a short note on it.</a:t>
            </a:r>
            <a:endParaRPr lang="en-US" sz="3200" b="1" dirty="0">
              <a:latin typeface="Times New Roman" pitchFamily="18" charset="0"/>
              <a:cs typeface="Times New Roman" pitchFamily="18" charset="0"/>
            </a:endParaRPr>
          </a:p>
        </p:txBody>
      </p:sp>
      <p:graphicFrame>
        <p:nvGraphicFramePr>
          <p:cNvPr id="4" name="Object 3">
            <a:hlinkClick r:id="" action="ppaction://ole?verb=0"/>
          </p:cNvPr>
          <p:cNvGraphicFramePr>
            <a:graphicFrameLocks noChangeAspect="1"/>
          </p:cNvGraphicFramePr>
          <p:nvPr>
            <p:extLst>
              <p:ext uri="{D42A27DB-BD31-4B8C-83A1-F6EECF244321}">
                <p14:modId xmlns:p14="http://schemas.microsoft.com/office/powerpoint/2010/main" val="1343843088"/>
              </p:ext>
            </p:extLst>
          </p:nvPr>
        </p:nvGraphicFramePr>
        <p:xfrm>
          <a:off x="4572000" y="4191000"/>
          <a:ext cx="2286000" cy="1752600"/>
        </p:xfrm>
        <a:graphic>
          <a:graphicData uri="http://schemas.openxmlformats.org/presentationml/2006/ole">
            <mc:AlternateContent xmlns:mc="http://schemas.openxmlformats.org/markup-compatibility/2006">
              <mc:Choice xmlns:v="urn:schemas-microsoft-com:vml" Requires="v">
                <p:oleObj spid="_x0000_s1055" name="Packager Shell Object" showAsIcon="1" r:id="rId4" imgW="914400" imgH="771480" progId="Package">
                  <p:embed/>
                </p:oleObj>
              </mc:Choice>
              <mc:Fallback>
                <p:oleObj name="Packager Shell Object" showAsIcon="1" r:id="rId4" imgW="914400" imgH="771480" progId="Package">
                  <p:embed/>
                  <p:pic>
                    <p:nvPicPr>
                      <p:cNvPr id="0" name="Picture 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191000"/>
                        <a:ext cx="22860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ight Arrow 5"/>
          <p:cNvSpPr/>
          <p:nvPr/>
        </p:nvSpPr>
        <p:spPr>
          <a:xfrm>
            <a:off x="1600200" y="4191000"/>
            <a:ext cx="2895600" cy="9906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2060"/>
                </a:solidFill>
                <a:latin typeface="Elephant" pitchFamily="18" charset="0"/>
              </a:rPr>
              <a:t>Click here</a:t>
            </a:r>
            <a:endParaRPr lang="en-US" sz="2400" dirty="0">
              <a:solidFill>
                <a:srgbClr val="002060"/>
              </a:solidFill>
              <a:latin typeface="Elephant" pitchFamily="18" charset="0"/>
            </a:endParaRPr>
          </a:p>
        </p:txBody>
      </p:sp>
      <p:sp>
        <p:nvSpPr>
          <p:cNvPr id="2" name="TextBox 1"/>
          <p:cNvSpPr txBox="1"/>
          <p:nvPr/>
        </p:nvSpPr>
        <p:spPr>
          <a:xfrm>
            <a:off x="2819400" y="533400"/>
            <a:ext cx="3962400" cy="707886"/>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AU" sz="4000" b="1" dirty="0" smtClean="0">
                <a:latin typeface="Times New Roman" panose="02020603050405020304" pitchFamily="18" charset="0"/>
                <a:cs typeface="Times New Roman" panose="02020603050405020304" pitchFamily="18" charset="0"/>
              </a:rPr>
              <a:t>Pair Works</a:t>
            </a:r>
            <a:endParaRPr lang="en-AU" sz="4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09600"/>
            <a:ext cx="7467600" cy="1077218"/>
          </a:xfrm>
          <a:prstGeom prst="rect">
            <a:avLst/>
          </a:prstGeom>
          <a:solidFill>
            <a:srgbClr val="EEEBE8"/>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Go to the text and notice the use of should and shouldn’t.</a:t>
            </a:r>
            <a:endParaRPr lang="en-US" sz="3200" b="1" dirty="0">
              <a:latin typeface="Times New Roman" pitchFamily="18" charset="0"/>
              <a:cs typeface="Times New Roman" pitchFamily="18" charset="0"/>
            </a:endParaRPr>
          </a:p>
        </p:txBody>
      </p:sp>
      <p:sp>
        <p:nvSpPr>
          <p:cNvPr id="3" name="TextBox 2"/>
          <p:cNvSpPr txBox="1"/>
          <p:nvPr/>
        </p:nvSpPr>
        <p:spPr>
          <a:xfrm>
            <a:off x="1219200" y="1981200"/>
            <a:ext cx="7239000" cy="1384995"/>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Should is used for </a:t>
            </a:r>
            <a:r>
              <a:rPr lang="en-US" sz="2800" b="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Suggestion, obligation,  duty, advice, emphasis, polite request.      </a:t>
            </a:r>
          </a:p>
          <a:p>
            <a:endParaRPr lang="en-US" sz="2800" b="1" i="1" dirty="0">
              <a:latin typeface="Times New Roman" pitchFamily="18" charset="0"/>
              <a:cs typeface="Times New Roman" pitchFamily="18" charset="0"/>
            </a:endParaRPr>
          </a:p>
        </p:txBody>
      </p:sp>
      <p:sp>
        <p:nvSpPr>
          <p:cNvPr id="5" name="TextBox 4"/>
          <p:cNvSpPr txBox="1"/>
          <p:nvPr/>
        </p:nvSpPr>
        <p:spPr>
          <a:xfrm>
            <a:off x="1524000" y="5257800"/>
            <a:ext cx="6629400"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Example :</a:t>
            </a:r>
          </a:p>
          <a:p>
            <a:pPr marL="342900" indent="-342900">
              <a:buAutoNum type="arabicPeriod"/>
            </a:pPr>
            <a:r>
              <a:rPr lang="en-US" sz="2800" b="1" i="1" dirty="0" smtClean="0">
                <a:latin typeface="Times New Roman" pitchFamily="18" charset="0"/>
                <a:cs typeface="Times New Roman" pitchFamily="18" charset="0"/>
              </a:rPr>
              <a:t>We should cut our nails regularly.</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3124200"/>
            <a:ext cx="3124200" cy="2057400"/>
          </a:xfrm>
          <a:prstGeom prst="rect">
            <a:avLst/>
          </a:prstGeom>
          <a:ln>
            <a:noFill/>
          </a:ln>
          <a:effectLst/>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4)">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31450"/>
            <a:ext cx="4648200" cy="584775"/>
          </a:xfrm>
          <a:prstGeom prst="rect">
            <a:avLst/>
          </a:prstGeom>
          <a:solidFill>
            <a:schemeClr val="bg1">
              <a:lumMod val="85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Use of shouldn’t</a:t>
            </a:r>
            <a:endParaRPr lang="en-US" sz="3200" b="1" dirty="0">
              <a:latin typeface="Times New Roman" pitchFamily="18" charset="0"/>
              <a:cs typeface="Times New Roman" pitchFamily="18" charset="0"/>
            </a:endParaRPr>
          </a:p>
        </p:txBody>
      </p:sp>
      <p:sp>
        <p:nvSpPr>
          <p:cNvPr id="3" name="TextBox 2"/>
          <p:cNvSpPr txBox="1"/>
          <p:nvPr/>
        </p:nvSpPr>
        <p:spPr>
          <a:xfrm>
            <a:off x="1219200" y="1524001"/>
            <a:ext cx="7239000" cy="1384995"/>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Shouldn’t also used for </a:t>
            </a:r>
            <a:r>
              <a:rPr lang="en-US" sz="2800" b="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Suggestion, advice, but </a:t>
            </a:r>
            <a:r>
              <a:rPr lang="en-US" sz="2800" b="1" i="1" dirty="0" smtClean="0">
                <a:solidFill>
                  <a:srgbClr val="0070C0"/>
                </a:solidFill>
                <a:latin typeface="Times New Roman" pitchFamily="18" charset="0"/>
                <a:cs typeface="Times New Roman" pitchFamily="18" charset="0"/>
              </a:rPr>
              <a:t>negative sense.    </a:t>
            </a:r>
          </a:p>
          <a:p>
            <a:endParaRPr lang="en-US" sz="2800" b="1" i="1" dirty="0">
              <a:solidFill>
                <a:srgbClr val="0070C0"/>
              </a:solidFill>
              <a:latin typeface="Times New Roman" pitchFamily="18" charset="0"/>
              <a:cs typeface="Times New Roman" pitchFamily="18" charset="0"/>
            </a:endParaRPr>
          </a:p>
        </p:txBody>
      </p:sp>
      <p:sp>
        <p:nvSpPr>
          <p:cNvPr id="5" name="TextBox 4"/>
          <p:cNvSpPr txBox="1"/>
          <p:nvPr/>
        </p:nvSpPr>
        <p:spPr>
          <a:xfrm>
            <a:off x="1203489" y="5151177"/>
            <a:ext cx="7391400" cy="954107"/>
          </a:xfrm>
          <a:prstGeom prst="rect">
            <a:avLst/>
          </a:prstGeom>
          <a:noFill/>
        </p:spPr>
        <p:txBody>
          <a:bodyPr wrap="square" rtlCol="0">
            <a:spAutoFit/>
          </a:bodyPr>
          <a:lstStyle/>
          <a:p>
            <a:r>
              <a:rPr lang="en-US" sz="2800" b="1" dirty="0" smtClean="0">
                <a:solidFill>
                  <a:srgbClr val="0070C0"/>
                </a:solidFill>
                <a:latin typeface="Times New Roman" pitchFamily="18" charset="0"/>
                <a:cs typeface="Times New Roman" pitchFamily="18" charset="0"/>
              </a:rPr>
              <a:t>Example :</a:t>
            </a:r>
          </a:p>
          <a:p>
            <a:pPr marL="342900" indent="-342900">
              <a:buAutoNum type="arabicPeriod"/>
            </a:pPr>
            <a:r>
              <a:rPr lang="en-US" sz="2800" b="1" i="1" dirty="0" smtClean="0">
                <a:latin typeface="Times New Roman" pitchFamily="18" charset="0"/>
                <a:cs typeface="Times New Roman" pitchFamily="18" charset="0"/>
              </a:rPr>
              <a:t>We shouldn’t  play in the sun.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2629703"/>
            <a:ext cx="3524250" cy="2495550"/>
          </a:xfrm>
          <a:prstGeom prst="rect">
            <a:avLst/>
          </a:prstGeom>
        </p:spPr>
      </p:pic>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277805"/>
            <a:ext cx="7848600" cy="830997"/>
          </a:xfrm>
          <a:prstGeom prst="rect">
            <a:avLst/>
          </a:prstGeom>
          <a:solidFill>
            <a:schemeClr val="bg1">
              <a:lumMod val="95000"/>
            </a:schemeClr>
          </a:solidFill>
          <a:ln w="3175">
            <a:solidFill>
              <a:schemeClr val="tx1"/>
            </a:solidFill>
          </a:ln>
        </p:spPr>
        <p:txBody>
          <a:bodyPr wrap="square" rtlCol="0">
            <a:spAutoFit/>
          </a:bodyPr>
          <a:lstStyle/>
          <a:p>
            <a:pPr algn="ctr"/>
            <a:r>
              <a:rPr lang="en-US" sz="2400" b="1" dirty="0" smtClean="0">
                <a:latin typeface="Times New Roman" pitchFamily="18" charset="0"/>
                <a:cs typeface="Times New Roman" pitchFamily="18" charset="0"/>
              </a:rPr>
              <a:t>Make  sentences using should/shouldn’t :                  </a:t>
            </a:r>
            <a:r>
              <a:rPr lang="en-US" sz="2400" b="1" dirty="0" smtClean="0">
                <a:solidFill>
                  <a:srgbClr val="0070C0"/>
                </a:solidFill>
                <a:latin typeface="Times New Roman" pitchFamily="18" charset="0"/>
                <a:cs typeface="Times New Roman" pitchFamily="18" charset="0"/>
              </a:rPr>
              <a:t>Structure:  Sub + should/shouldn’t + main verb + others.</a:t>
            </a:r>
            <a:endParaRPr lang="en-US" sz="2400" b="1" dirty="0">
              <a:solidFill>
                <a:srgbClr val="0070C0"/>
              </a:solidFill>
              <a:latin typeface="Times New Roman" pitchFamily="18" charset="0"/>
              <a:cs typeface="Times New Roman"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103" y="2516475"/>
            <a:ext cx="2514600" cy="152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400" y="2427689"/>
            <a:ext cx="2364129" cy="16127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nn10.jpg"/>
          <p:cNvPicPr>
            <a:picLocks noChangeAspect="1"/>
          </p:cNvPicPr>
          <p:nvPr/>
        </p:nvPicPr>
        <p:blipFill>
          <a:blip r:embed="rId5"/>
          <a:stretch>
            <a:fillRect/>
          </a:stretch>
        </p:blipFill>
        <p:spPr>
          <a:xfrm>
            <a:off x="958299" y="4377152"/>
            <a:ext cx="2440330" cy="1735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2971800" y="304800"/>
            <a:ext cx="3276600" cy="584775"/>
          </a:xfrm>
          <a:prstGeom prst="rect">
            <a:avLst/>
          </a:prstGeom>
          <a:blipFill>
            <a:blip r:embed="rId6"/>
            <a:tile tx="0" ty="0" sx="100000" sy="100000" flip="none" algn="tl"/>
          </a:blipFill>
          <a:ln w="952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Individual Works</a:t>
            </a:r>
            <a:endParaRPr lang="en-US" sz="3200" b="1" dirty="0">
              <a:latin typeface="Times New Roman" pitchFamily="18" charset="0"/>
              <a:cs typeface="Times New Roman" pitchFamily="18" charset="0"/>
            </a:endParaRPr>
          </a:p>
        </p:txBody>
      </p:sp>
      <p:pic>
        <p:nvPicPr>
          <p:cNvPr id="2" name="Picture 1"/>
          <p:cNvPicPr>
            <a:picLocks noChangeAspect="1"/>
          </p:cNvPicPr>
          <p:nvPr/>
        </p:nvPicPr>
        <p:blipFill>
          <a:blip r:embed="rId7"/>
          <a:stretch>
            <a:fillRect/>
          </a:stretch>
        </p:blipFill>
        <p:spPr>
          <a:xfrm>
            <a:off x="3511286" y="2410367"/>
            <a:ext cx="2530059" cy="1780634"/>
          </a:xfrm>
          <a:prstGeom prst="rect">
            <a:avLst/>
          </a:prstGeom>
        </p:spPr>
      </p:pic>
      <p:pic>
        <p:nvPicPr>
          <p:cNvPr id="3" name="Picture 2"/>
          <p:cNvPicPr>
            <a:picLocks noChangeAspect="1"/>
          </p:cNvPicPr>
          <p:nvPr/>
        </p:nvPicPr>
        <p:blipFill>
          <a:blip r:embed="rId8"/>
          <a:stretch>
            <a:fillRect/>
          </a:stretch>
        </p:blipFill>
        <p:spPr>
          <a:xfrm>
            <a:off x="6245661" y="4377152"/>
            <a:ext cx="2461043" cy="1676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bottle.jpg"/>
          <p:cNvPicPr>
            <a:picLocks noChangeAspect="1"/>
          </p:cNvPicPr>
          <p:nvPr/>
        </p:nvPicPr>
        <p:blipFill>
          <a:blip r:embed="rId9"/>
          <a:stretch>
            <a:fillRect/>
          </a:stretch>
        </p:blipFill>
        <p:spPr>
          <a:xfrm>
            <a:off x="3733800" y="4343400"/>
            <a:ext cx="2209800" cy="1828800"/>
          </a:xfrm>
          <a:prstGeom prst="rect">
            <a:avLst/>
          </a:prstGeom>
          <a:ln w="28575">
            <a:solidFill>
              <a:schemeClr val="tx1"/>
            </a:solidFill>
          </a:ln>
        </p:spPr>
      </p:pic>
      <p:sp>
        <p:nvSpPr>
          <p:cNvPr id="14" name="Rectangle 1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53"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par>
                          <p:cTn id="24" fill="hold">
                            <p:stCondLst>
                              <p:cond delay="1000"/>
                            </p:stCondLst>
                            <p:childTnLst>
                              <p:par>
                                <p:cTn id="25" presetID="53"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2500"/>
                            </p:stCondLst>
                            <p:childTnLst>
                              <p:par>
                                <p:cTn id="39" presetID="21"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heel(4)">
                                      <p:cBhvr>
                                        <p:cTn id="4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4876800" y="304800"/>
            <a:ext cx="3581400" cy="1295400"/>
          </a:xfrm>
          <a:prstGeom prst="cloudCallout">
            <a:avLst>
              <a:gd name="adj1" fmla="val -31665"/>
              <a:gd name="adj2" fmla="val 121324"/>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work</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295400" y="4572000"/>
            <a:ext cx="6705600" cy="1077218"/>
          </a:xfrm>
          <a:prstGeom prst="rect">
            <a:avLst/>
          </a:prstGeom>
          <a:noFill/>
          <a:ln w="3175">
            <a:noFill/>
          </a:ln>
          <a:effectLst/>
        </p:spPr>
        <p:txBody>
          <a:bodyPr wrap="square" rtlCol="0">
            <a:spAutoFit/>
          </a:bodyPr>
          <a:lstStyle/>
          <a:p>
            <a:pPr algn="ctr"/>
            <a:r>
              <a:rPr lang="en-US" sz="3200" b="1" dirty="0" smtClean="0">
                <a:latin typeface="Times New Roman" pitchFamily="18" charset="0"/>
                <a:cs typeface="Times New Roman" pitchFamily="18" charset="0"/>
              </a:rPr>
              <a:t>Write a short description about the picnic, where did you go in this year.</a:t>
            </a:r>
            <a:endParaRPr lang="en-US" sz="3200" b="1" dirty="0">
              <a:latin typeface="Elephant" pitchFamily="18" charset="0"/>
              <a:cs typeface="Times New Roman" pitchFamily="18" charset="0"/>
            </a:endParaRPr>
          </a:p>
        </p:txBody>
      </p:sp>
      <p:pic>
        <p:nvPicPr>
          <p:cNvPr id="6" name="Picture 5" descr="IMG_20140222_012145.jpg"/>
          <p:cNvPicPr>
            <a:picLocks noChangeAspect="1"/>
          </p:cNvPicPr>
          <p:nvPr/>
        </p:nvPicPr>
        <p:blipFill>
          <a:blip r:embed="rId3" cstate="print"/>
          <a:stretch>
            <a:fillRect/>
          </a:stretch>
        </p:blipFill>
        <p:spPr>
          <a:xfrm>
            <a:off x="1981200" y="1676400"/>
            <a:ext cx="434340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2000"/>
                                        <p:tgtEl>
                                          <p:spTgt spid="5"/>
                                        </p:tgtEl>
                                      </p:cBhvr>
                                    </p:animEffect>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1752600" y="4343400"/>
            <a:ext cx="5715000" cy="1219200"/>
          </a:xfrm>
          <a:prstGeom prst="round2Diag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solidFill>
                  <a:srgbClr val="002060"/>
                </a:solidFill>
                <a:latin typeface="Elephant" pitchFamily="18" charset="0"/>
                <a:cs typeface="Times New Roman" pitchFamily="18" charset="0"/>
              </a:rPr>
              <a:t>Welcome</a:t>
            </a:r>
            <a:endParaRPr lang="en-US" sz="6000" dirty="0">
              <a:solidFill>
                <a:srgbClr val="002060"/>
              </a:solidFill>
              <a:latin typeface="Elephant" pitchFamily="18" charset="0"/>
              <a:cs typeface="Times New Roman" pitchFamily="18" charset="0"/>
            </a:endParaRPr>
          </a:p>
        </p:txBody>
      </p:sp>
      <p:pic>
        <p:nvPicPr>
          <p:cNvPr id="5" name="Picture 4" descr="kua2.jpg"/>
          <p:cNvPicPr>
            <a:picLocks noChangeAspect="1"/>
          </p:cNvPicPr>
          <p:nvPr/>
        </p:nvPicPr>
        <p:blipFill>
          <a:blip r:embed="rId3"/>
          <a:stretch>
            <a:fillRect/>
          </a:stretch>
        </p:blipFill>
        <p:spPr>
          <a:xfrm>
            <a:off x="2819400" y="990600"/>
            <a:ext cx="3276600" cy="2971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28600"/>
            <a:ext cx="6248400" cy="1600200"/>
          </a:xfrm>
          <a:prstGeom prst="rect">
            <a:avLst/>
          </a:prstGeom>
          <a:noFill/>
        </p:spPr>
        <p:txBody>
          <a:bodyPr wrap="none" rtlCol="0">
            <a:prstTxWarp prst="textInflateTo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effectLst>
                  <a:outerShdw blurRad="76200" dist="50800" dir="5400000" algn="tl" rotWithShape="0">
                    <a:srgbClr val="000000">
                      <a:alpha val="65000"/>
                    </a:srgbClr>
                  </a:outerShdw>
                </a:effectLst>
                <a:latin typeface="Book Antiqua" pitchFamily="18" charset="0"/>
                <a:cs typeface="MonooMJ" pitchFamily="2" charset="0"/>
              </a:rPr>
              <a:t>Acknowledgement</a:t>
            </a:r>
            <a:endParaRPr lang="en-US" sz="4000" b="1" spc="50" dirty="0">
              <a:ln w="11430"/>
              <a:effectLst>
                <a:outerShdw blurRad="76200" dist="50800" dir="5400000" algn="tl" rotWithShape="0">
                  <a:srgbClr val="000000">
                    <a:alpha val="65000"/>
                  </a:srgbClr>
                </a:outerShdw>
              </a:effectLst>
              <a:latin typeface="Book Antiqua" pitchFamily="18" charset="0"/>
              <a:cs typeface="MonooMJ" pitchFamily="2" charset="0"/>
            </a:endParaRPr>
          </a:p>
        </p:txBody>
      </p:sp>
      <p:sp>
        <p:nvSpPr>
          <p:cNvPr id="5" name="TextBox 4"/>
          <p:cNvSpPr txBox="1"/>
          <p:nvPr/>
        </p:nvSpPr>
        <p:spPr>
          <a:xfrm>
            <a:off x="762000" y="2028735"/>
            <a:ext cx="7924800" cy="1200329"/>
          </a:xfrm>
          <a:prstGeom prst="rect">
            <a:avLst/>
          </a:prstGeom>
          <a:noFill/>
          <a:ln w="38100">
            <a:solidFill>
              <a:schemeClr val="tx1"/>
            </a:solidFill>
          </a:ln>
        </p:spPr>
        <p:txBody>
          <a:bodyPr wrap="square" rtlCol="0">
            <a:spAutoFit/>
          </a:bodyPr>
          <a:lstStyle/>
          <a:p>
            <a:pPr algn="ctr"/>
            <a:r>
              <a:rPr lang="en-US" sz="2400" b="1" dirty="0" smtClean="0">
                <a:solidFill>
                  <a:srgbClr val="003399"/>
                </a:solidFill>
                <a:latin typeface="Book Antiqua" pitchFamily="18" charset="0"/>
                <a:cs typeface="Nikosh" pitchFamily="2" charset="0"/>
              </a:rPr>
              <a:t>We would like to express our cordial gratitude to the  Ministry of Education, Directorate of Secondary &amp; Higher Education, NCTB, a2i</a:t>
            </a:r>
            <a:endParaRPr lang="en-US" sz="2400" b="1" dirty="0">
              <a:solidFill>
                <a:srgbClr val="003399"/>
              </a:solidFill>
              <a:latin typeface="Book Antiqua" pitchFamily="18" charset="0"/>
              <a:cs typeface="Nikosh" pitchFamily="2" charset="0"/>
            </a:endParaRPr>
          </a:p>
        </p:txBody>
      </p:sp>
      <p:sp>
        <p:nvSpPr>
          <p:cNvPr id="3" name="Rectangle 2"/>
          <p:cNvSpPr/>
          <p:nvPr/>
        </p:nvSpPr>
        <p:spPr>
          <a:xfrm>
            <a:off x="0" y="0"/>
            <a:ext cx="9144000" cy="6858000"/>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695700" y="3387520"/>
            <a:ext cx="1905000" cy="752565"/>
          </a:xfrm>
          <a:prstGeom prst="ellipse">
            <a:avLst/>
          </a:prstGeom>
          <a:solidFill>
            <a:schemeClr val="tx1">
              <a:lumMod val="95000"/>
              <a:lumOff val="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lumMod val="95000"/>
                  </a:schemeClr>
                </a:solidFill>
                <a:latin typeface="Book Antiqua" pitchFamily="18" charset="0"/>
                <a:cs typeface="Nikosh" pitchFamily="2" charset="0"/>
              </a:rPr>
              <a:t>and</a:t>
            </a:r>
          </a:p>
        </p:txBody>
      </p:sp>
      <p:sp>
        <p:nvSpPr>
          <p:cNvPr id="8" name="Rectangle 7"/>
          <p:cNvSpPr/>
          <p:nvPr/>
        </p:nvSpPr>
        <p:spPr>
          <a:xfrm>
            <a:off x="838200" y="4298541"/>
            <a:ext cx="7772400" cy="2129555"/>
          </a:xfrm>
          <a:prstGeom prst="rect">
            <a:avLst/>
          </a:prstGeom>
          <a:noFill/>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99"/>
                </a:solidFill>
                <a:latin typeface="Book Antiqua" pitchFamily="18" charset="0"/>
                <a:cs typeface="Nikosh" pitchFamily="2" charset="0"/>
              </a:rPr>
              <a:t>the panel of honorable editors ( Md. Jahangir </a:t>
            </a:r>
            <a:r>
              <a:rPr lang="en-US" sz="2400" b="1" dirty="0" err="1">
                <a:solidFill>
                  <a:srgbClr val="003399"/>
                </a:solidFill>
                <a:latin typeface="Book Antiqua" pitchFamily="18" charset="0"/>
                <a:cs typeface="Nikosh" pitchFamily="2" charset="0"/>
              </a:rPr>
              <a:t>Hasan</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a:t>
            </a:r>
            <a:r>
              <a:rPr lang="en-US" sz="2400" b="1" dirty="0" err="1">
                <a:solidFill>
                  <a:srgbClr val="003399"/>
                </a:solidFill>
                <a:latin typeface="Book Antiqua" pitchFamily="18" charset="0"/>
                <a:cs typeface="Nikosh" pitchFamily="2" charset="0"/>
              </a:rPr>
              <a:t>Rangpur</a:t>
            </a:r>
            <a:r>
              <a:rPr lang="en-US" sz="2400" b="1" dirty="0">
                <a:solidFill>
                  <a:srgbClr val="003399"/>
                </a:solidFill>
                <a:latin typeface="Book Antiqua" pitchFamily="18" charset="0"/>
                <a:cs typeface="Nikosh" pitchFamily="2" charset="0"/>
              </a:rPr>
              <a:t>, </a:t>
            </a:r>
            <a:r>
              <a:rPr lang="en-US" sz="2400" b="1" dirty="0" err="1" smtClean="0">
                <a:solidFill>
                  <a:srgbClr val="003399"/>
                </a:solidFill>
                <a:latin typeface="Book Antiqua" pitchFamily="18" charset="0"/>
                <a:cs typeface="Nikosh" pitchFamily="2" charset="0"/>
              </a:rPr>
              <a:t>Ranjit</a:t>
            </a:r>
            <a:r>
              <a:rPr lang="en-US" sz="2400" b="1" dirty="0" smtClean="0">
                <a:solidFill>
                  <a:srgbClr val="003399"/>
                </a:solidFill>
                <a:latin typeface="Book Antiqua" pitchFamily="18" charset="0"/>
                <a:cs typeface="Nikosh" pitchFamily="2" charset="0"/>
              </a:rPr>
              <a:t> </a:t>
            </a:r>
            <a:r>
              <a:rPr lang="en-US" sz="2400" b="1" dirty="0" err="1">
                <a:solidFill>
                  <a:srgbClr val="003399"/>
                </a:solidFill>
                <a:latin typeface="Book Antiqua" pitchFamily="18" charset="0"/>
                <a:cs typeface="Nikosh" pitchFamily="2" charset="0"/>
              </a:rPr>
              <a:t>Poddar</a:t>
            </a:r>
            <a:r>
              <a:rPr lang="en-US" sz="2400" b="1" dirty="0">
                <a:solidFill>
                  <a:srgbClr val="003399"/>
                </a:solidFill>
                <a:latin typeface="Book Antiqua" pitchFamily="18" charset="0"/>
                <a:cs typeface="Nikosh" pitchFamily="2" charset="0"/>
              </a:rPr>
              <a:t>,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and </a:t>
            </a:r>
            <a:r>
              <a:rPr lang="en-US" sz="2400" b="1" dirty="0" err="1">
                <a:solidFill>
                  <a:srgbClr val="003399"/>
                </a:solidFill>
                <a:latin typeface="Book Antiqua" pitchFamily="18" charset="0"/>
                <a:cs typeface="Nikosh" pitchFamily="2" charset="0"/>
              </a:rPr>
              <a:t>Urmila</a:t>
            </a:r>
            <a:r>
              <a:rPr lang="en-US" sz="2400" b="1" dirty="0">
                <a:solidFill>
                  <a:srgbClr val="003399"/>
                </a:solidFill>
                <a:latin typeface="Book Antiqua" pitchFamily="18" charset="0"/>
                <a:cs typeface="Nikosh" pitchFamily="2" charset="0"/>
              </a:rPr>
              <a:t> Ahmed, </a:t>
            </a:r>
            <a:r>
              <a:rPr lang="en-US" sz="2400" b="1" dirty="0" smtClean="0">
                <a:solidFill>
                  <a:srgbClr val="003399"/>
                </a:solidFill>
                <a:latin typeface="Book Antiqua" pitchFamily="18" charset="0"/>
                <a:cs typeface="Nikosh" pitchFamily="2" charset="0"/>
              </a:rPr>
              <a:t>Associate </a:t>
            </a:r>
            <a:r>
              <a:rPr lang="en-US" sz="2400" b="1" dirty="0">
                <a:solidFill>
                  <a:srgbClr val="003399"/>
                </a:solidFill>
                <a:latin typeface="Book Antiqua" pitchFamily="18" charset="0"/>
                <a:cs typeface="Nikosh" pitchFamily="2" charset="0"/>
              </a:rPr>
              <a:t>Professor (English) TTC, Dhaka, to enrich the contents.</a:t>
            </a:r>
          </a:p>
        </p:txBody>
      </p:sp>
      <p:sp>
        <p:nvSpPr>
          <p:cNvPr id="9" name="Rectangle 8"/>
          <p:cNvSpPr/>
          <p:nvPr/>
        </p:nvSpPr>
        <p:spPr>
          <a:xfrm>
            <a:off x="76200" y="76200"/>
            <a:ext cx="8991600" cy="670560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4732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2743200" y="2667000"/>
            <a:ext cx="3276600" cy="876300"/>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rtl="0"/>
            <a:r>
              <a:rPr lang="en-US" sz="3600" kern="10" spc="0" dirty="0" smtClean="0">
                <a:ln w="9525">
                  <a:round/>
                  <a:headEnd/>
                  <a:tailEnd/>
                </a:ln>
                <a:gradFill rotWithShape="0">
                  <a:gsLst>
                    <a:gs pos="0">
                      <a:srgbClr val="FFE701"/>
                    </a:gs>
                    <a:gs pos="100000">
                      <a:srgbClr val="FE3E02"/>
                    </a:gs>
                  </a:gsLst>
                  <a:lin ang="5400000" scaled="1"/>
                </a:gradFill>
                <a:effectLst/>
                <a:latin typeface="Impact"/>
              </a:rPr>
              <a:t>THE END</a:t>
            </a:r>
            <a:endParaRPr lang="en-US" sz="3600" kern="10" spc="0" dirty="0">
              <a:ln w="9525">
                <a:round/>
                <a:headEnd/>
                <a:tailEnd/>
              </a:ln>
              <a:gradFill rotWithShape="0">
                <a:gsLst>
                  <a:gs pos="0">
                    <a:srgbClr val="FFE701"/>
                  </a:gs>
                  <a:gs pos="100000">
                    <a:srgbClr val="FE3E02"/>
                  </a:gs>
                </a:gsLst>
                <a:lin ang="5400000" scaled="1"/>
              </a:gradFill>
              <a:effectLst/>
              <a:latin typeface="Impact"/>
            </a:endParaRPr>
          </a:p>
        </p:txBody>
      </p:sp>
      <p:sp>
        <p:nvSpPr>
          <p:cNvPr id="3" name="Rectangle 2"/>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500" fill="hold"/>
                                        <p:tgtEl>
                                          <p:spTgt spid="33794"/>
                                        </p:tgtEl>
                                        <p:attrNameLst>
                                          <p:attrName>ppt_w</p:attrName>
                                        </p:attrNameLst>
                                      </p:cBhvr>
                                      <p:tavLst>
                                        <p:tav tm="0">
                                          <p:val>
                                            <p:fltVal val="0"/>
                                          </p:val>
                                        </p:tav>
                                        <p:tav tm="100000">
                                          <p:val>
                                            <p:strVal val="#ppt_w"/>
                                          </p:val>
                                        </p:tav>
                                      </p:tavLst>
                                    </p:anim>
                                    <p:anim calcmode="lin" valueType="num">
                                      <p:cBhvr>
                                        <p:cTn id="8" dur="500" fill="hold"/>
                                        <p:tgtEl>
                                          <p:spTgt spid="33794"/>
                                        </p:tgtEl>
                                        <p:attrNameLst>
                                          <p:attrName>ppt_h</p:attrName>
                                        </p:attrNameLst>
                                      </p:cBhvr>
                                      <p:tavLst>
                                        <p:tav tm="0">
                                          <p:val>
                                            <p:fltVal val="0"/>
                                          </p:val>
                                        </p:tav>
                                        <p:tav tm="100000">
                                          <p:val>
                                            <p:strVal val="#ppt_h"/>
                                          </p:val>
                                        </p:tav>
                                      </p:tavLst>
                                    </p:anim>
                                    <p:animEffect transition="in" filter="fade">
                                      <p:cBhvr>
                                        <p:cTn id="9"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 Diagonal Corner Rectangle 3"/>
          <p:cNvSpPr/>
          <p:nvPr/>
        </p:nvSpPr>
        <p:spPr>
          <a:xfrm>
            <a:off x="685800" y="1946562"/>
            <a:ext cx="4038599" cy="3657600"/>
          </a:xfrm>
          <a:prstGeom prst="round2DiagRect">
            <a:avLst/>
          </a:prstGeom>
          <a:blipFill>
            <a:blip r:embed="rId3"/>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endParaRPr lang="en-US" dirty="0">
              <a:solidFill>
                <a:srgbClr val="002060"/>
              </a:solidFill>
            </a:endParaRPr>
          </a:p>
          <a:p>
            <a:pPr algn="ctr"/>
            <a:r>
              <a:rPr lang="en-US" sz="2000" b="1" dirty="0" smtClean="0">
                <a:solidFill>
                  <a:srgbClr val="002060"/>
                </a:solidFill>
                <a:latin typeface="Times New Roman" pitchFamily="18" charset="0"/>
                <a:cs typeface="Times New Roman" pitchFamily="18" charset="0"/>
              </a:rPr>
              <a:t>SK. Md. </a:t>
            </a:r>
            <a:r>
              <a:rPr lang="en-US" sz="2000" b="1" dirty="0" err="1" smtClean="0">
                <a:solidFill>
                  <a:srgbClr val="002060"/>
                </a:solidFill>
                <a:latin typeface="Times New Roman" pitchFamily="18" charset="0"/>
                <a:cs typeface="Times New Roman" pitchFamily="18" charset="0"/>
              </a:rPr>
              <a:t>Harunar</a:t>
            </a:r>
            <a:r>
              <a:rPr lang="en-US" sz="2000" b="1" dirty="0" smtClean="0">
                <a:solidFill>
                  <a:srgbClr val="002060"/>
                </a:solidFill>
                <a:latin typeface="Times New Roman" pitchFamily="18" charset="0"/>
                <a:cs typeface="Times New Roman" pitchFamily="18" charset="0"/>
              </a:rPr>
              <a:t> Rashid – SAT</a:t>
            </a:r>
          </a:p>
          <a:p>
            <a:pPr algn="ctr"/>
            <a:r>
              <a:rPr lang="en-US" sz="2000" b="1" dirty="0" err="1" smtClean="0">
                <a:solidFill>
                  <a:srgbClr val="002060"/>
                </a:solidFill>
                <a:latin typeface="Times New Roman" pitchFamily="18" charset="0"/>
                <a:cs typeface="Times New Roman" pitchFamily="18" charset="0"/>
              </a:rPr>
              <a:t>Sonatola</a:t>
            </a:r>
            <a:r>
              <a:rPr lang="en-US" sz="2000" b="1" dirty="0" smtClean="0">
                <a:solidFill>
                  <a:srgbClr val="002060"/>
                </a:solidFill>
                <a:latin typeface="Times New Roman" pitchFamily="18" charset="0"/>
                <a:cs typeface="Times New Roman" pitchFamily="18" charset="0"/>
              </a:rPr>
              <a:t> Model High School</a:t>
            </a:r>
          </a:p>
          <a:p>
            <a:pPr algn="ctr"/>
            <a:r>
              <a:rPr lang="en-US" sz="2000" b="1" dirty="0" err="1" smtClean="0">
                <a:solidFill>
                  <a:srgbClr val="002060"/>
                </a:solidFill>
                <a:latin typeface="Times New Roman" pitchFamily="18" charset="0"/>
                <a:cs typeface="Times New Roman" pitchFamily="18" charset="0"/>
              </a:rPr>
              <a:t>Sonatola</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Bogra</a:t>
            </a:r>
            <a:r>
              <a:rPr lang="en-US" sz="2000" b="1" dirty="0" smtClean="0">
                <a:solidFill>
                  <a:srgbClr val="002060"/>
                </a:solidFill>
                <a:latin typeface="Times New Roman" pitchFamily="18" charset="0"/>
                <a:cs typeface="Times New Roman" pitchFamily="18" charset="0"/>
              </a:rPr>
              <a:t>.</a:t>
            </a:r>
          </a:p>
          <a:p>
            <a:pPr algn="ctr"/>
            <a:r>
              <a:rPr lang="en-US" sz="2000" b="1" dirty="0" smtClean="0">
                <a:solidFill>
                  <a:srgbClr val="002060"/>
                </a:solidFill>
                <a:latin typeface="Times New Roman" pitchFamily="18" charset="0"/>
                <a:cs typeface="Times New Roman" pitchFamily="18" charset="0"/>
              </a:rPr>
              <a:t>01714622498.</a:t>
            </a:r>
            <a:endParaRPr lang="en-US" sz="2000" b="1" dirty="0">
              <a:solidFill>
                <a:srgbClr val="002060"/>
              </a:solidFill>
              <a:latin typeface="Times New Roman" pitchFamily="18" charset="0"/>
              <a:cs typeface="Times New Roman" pitchFamily="18" charset="0"/>
            </a:endParaRPr>
          </a:p>
        </p:txBody>
      </p:sp>
      <p:sp>
        <p:nvSpPr>
          <p:cNvPr id="5" name="Round Diagonal Corner Rectangle 4"/>
          <p:cNvSpPr/>
          <p:nvPr/>
        </p:nvSpPr>
        <p:spPr>
          <a:xfrm>
            <a:off x="4876800" y="1905000"/>
            <a:ext cx="3771900" cy="3657600"/>
          </a:xfrm>
          <a:prstGeom prst="round2DiagRect">
            <a:avLst/>
          </a:prstGeom>
          <a:blipFill>
            <a:blip r:embed="rId4"/>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smtClean="0">
              <a:solidFill>
                <a:srgbClr val="002060"/>
              </a:solidFill>
            </a:endParaRPr>
          </a:p>
          <a:p>
            <a:pPr algn="ctr"/>
            <a:endParaRPr lang="en-US" dirty="0">
              <a:solidFill>
                <a:srgbClr val="002060"/>
              </a:solidFill>
            </a:endParaRPr>
          </a:p>
          <a:p>
            <a:pPr algn="ctr"/>
            <a:endParaRPr lang="en-US" dirty="0" smtClean="0">
              <a:solidFill>
                <a:srgbClr val="002060"/>
              </a:solidFill>
            </a:endParaRPr>
          </a:p>
          <a:p>
            <a:pPr algn="ctr"/>
            <a:r>
              <a:rPr lang="en-US" sz="2400" b="1" dirty="0" smtClean="0">
                <a:solidFill>
                  <a:srgbClr val="002060"/>
                </a:solidFill>
                <a:latin typeface="Times New Roman" pitchFamily="18" charset="0"/>
                <a:cs typeface="Times New Roman" pitchFamily="18" charset="0"/>
              </a:rPr>
              <a:t>Class : Six</a:t>
            </a:r>
          </a:p>
          <a:p>
            <a:pPr algn="ctr"/>
            <a:r>
              <a:rPr lang="en-US" sz="2400" b="1" dirty="0" smtClean="0">
                <a:solidFill>
                  <a:srgbClr val="002060"/>
                </a:solidFill>
                <a:latin typeface="Times New Roman" pitchFamily="18" charset="0"/>
                <a:cs typeface="Times New Roman" pitchFamily="18" charset="0"/>
              </a:rPr>
              <a:t>English For Today</a:t>
            </a:r>
          </a:p>
          <a:p>
            <a:pPr algn="ctr"/>
            <a:r>
              <a:rPr lang="en-US" sz="2400" b="1" dirty="0" smtClean="0">
                <a:solidFill>
                  <a:srgbClr val="002060"/>
                </a:solidFill>
                <a:latin typeface="Times New Roman" pitchFamily="18" charset="0"/>
                <a:cs typeface="Times New Roman" pitchFamily="18" charset="0"/>
              </a:rPr>
              <a:t>Lesson : 9</a:t>
            </a:r>
            <a:endParaRPr lang="en-US" sz="2400" b="1" dirty="0">
              <a:solidFill>
                <a:srgbClr val="002060"/>
              </a:solidFill>
              <a:latin typeface="Times New Roman" pitchFamily="18" charset="0"/>
              <a:cs typeface="Times New Roman" pitchFamily="18"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0305" y="2258289"/>
            <a:ext cx="1104900" cy="152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 Diagonal Corner Rectangle 6"/>
          <p:cNvSpPr/>
          <p:nvPr/>
        </p:nvSpPr>
        <p:spPr>
          <a:xfrm>
            <a:off x="2819400" y="609600"/>
            <a:ext cx="3886200" cy="762000"/>
          </a:xfrm>
          <a:prstGeom prst="round2DiagRect">
            <a:avLst/>
          </a:prstGeom>
          <a:blipFill>
            <a:blip r:embed="rId6"/>
            <a:tile tx="0" ty="0" sx="100000" sy="100000" flip="none" algn="tl"/>
          </a:blip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2060"/>
                </a:solidFill>
                <a:latin typeface="Times New Roman" pitchFamily="18" charset="0"/>
                <a:cs typeface="Times New Roman" pitchFamily="18" charset="0"/>
              </a:rPr>
              <a:t>Identity</a:t>
            </a:r>
            <a:endParaRPr lang="en-US" sz="4400" b="1" dirty="0">
              <a:solidFill>
                <a:srgbClr val="002060"/>
              </a:solidFill>
              <a:latin typeface="Times New Roman" pitchFamily="18" charset="0"/>
              <a:cs typeface="Times New Roman" pitchFamily="18" charset="0"/>
            </a:endParaRPr>
          </a:p>
        </p:txBody>
      </p:sp>
      <p:pic>
        <p:nvPicPr>
          <p:cNvPr id="8" name="Picture 7" descr="six.jpg"/>
          <p:cNvPicPr>
            <a:picLocks noChangeAspect="1"/>
          </p:cNvPicPr>
          <p:nvPr/>
        </p:nvPicPr>
        <p:blipFill>
          <a:blip r:embed="rId7" cstate="print"/>
          <a:stretch>
            <a:fillRect/>
          </a:stretch>
        </p:blipFill>
        <p:spPr>
          <a:xfrm>
            <a:off x="6324600" y="2362200"/>
            <a:ext cx="1066800" cy="135636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Rectangle 8"/>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par>
                                <p:cTn id="19" presetID="53"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457200" y="5486400"/>
            <a:ext cx="8153400" cy="99060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We should wash our hands before eat.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4" name="TextBox 13"/>
          <p:cNvSpPr txBox="1"/>
          <p:nvPr/>
        </p:nvSpPr>
        <p:spPr>
          <a:xfrm>
            <a:off x="1219200" y="685800"/>
            <a:ext cx="6934200" cy="1077218"/>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3200" b="1" dirty="0" smtClean="0">
                <a:latin typeface="Times New Roman" pitchFamily="18" charset="0"/>
                <a:cs typeface="Times New Roman" pitchFamily="18" charset="0"/>
              </a:rPr>
              <a:t>Look at the picture and think </a:t>
            </a:r>
          </a:p>
          <a:p>
            <a:pPr algn="ctr"/>
            <a:r>
              <a:rPr lang="en-US" sz="3200" b="1" dirty="0" smtClean="0">
                <a:latin typeface="Times New Roman" pitchFamily="18" charset="0"/>
                <a:cs typeface="Times New Roman" pitchFamily="18" charset="0"/>
              </a:rPr>
              <a:t>what should/shouldn’t we do?</a:t>
            </a:r>
            <a:endParaRPr lang="en-US" sz="3200" b="1" dirty="0">
              <a:latin typeface="Times New Roman" pitchFamily="18" charset="0"/>
              <a:cs typeface="Times New Roman" pitchFamily="18" charset="0"/>
            </a:endParaRPr>
          </a:p>
        </p:txBody>
      </p:sp>
      <p:sp>
        <p:nvSpPr>
          <p:cNvPr id="11" name="Round Diagonal Corner Rectangle 10"/>
          <p:cNvSpPr/>
          <p:nvPr/>
        </p:nvSpPr>
        <p:spPr>
          <a:xfrm>
            <a:off x="457200" y="5486400"/>
            <a:ext cx="8153400" cy="990600"/>
          </a:xfrm>
          <a:prstGeom prst="round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We shouldn’t practice smoking.</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209800"/>
            <a:ext cx="238918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3900" y="2209800"/>
            <a:ext cx="2528887"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left)">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609600" y="3429000"/>
            <a:ext cx="8077200" cy="2057400"/>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rPr>
              <a:t>What should we do?</a:t>
            </a: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Elephant" pitchFamily="18" charset="0"/>
            </a:endParaRPr>
          </a:p>
          <a:p>
            <a:pPr algn="ctr"/>
            <a:r>
              <a:rPr lang="en-US" sz="3600" b="1" dirty="0" smtClean="0">
                <a:solidFill>
                  <a:srgbClr val="00B0F0"/>
                </a:solidFill>
                <a:latin typeface="Times New Roman" pitchFamily="18" charset="0"/>
                <a:cs typeface="Times New Roman" pitchFamily="18" charset="0"/>
              </a:rPr>
              <a:t>( Lesson – 32 )</a:t>
            </a:r>
            <a:endParaRPr lang="en-US" sz="3600" b="1" dirty="0">
              <a:solidFill>
                <a:srgbClr val="00B0F0"/>
              </a:solidFill>
              <a:latin typeface="Times New Roman" pitchFamily="18" charset="0"/>
              <a:cs typeface="Times New Roman" pitchFamily="18" charset="0"/>
            </a:endParaRPr>
          </a:p>
        </p:txBody>
      </p:sp>
      <p:sp>
        <p:nvSpPr>
          <p:cNvPr id="4" name="Round Diagonal Corner Rectangle 3"/>
          <p:cNvSpPr/>
          <p:nvPr/>
        </p:nvSpPr>
        <p:spPr>
          <a:xfrm>
            <a:off x="1132609" y="1447800"/>
            <a:ext cx="7031182" cy="1295400"/>
          </a:xfrm>
          <a:prstGeom prst="round2DiagRect">
            <a:avLst/>
          </a:prstGeom>
          <a:solidFill>
            <a:schemeClr val="accent5">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Times New Roman" pitchFamily="18" charset="0"/>
                <a:cs typeface="Times New Roman" pitchFamily="18" charset="0"/>
              </a:rPr>
              <a:t>Lesson Declaration</a:t>
            </a:r>
            <a:endParaRPr lang="en-US" sz="3200" b="1" dirty="0" smtClean="0">
              <a:solidFill>
                <a:srgbClr val="0070C0"/>
              </a:solidFill>
              <a:latin typeface="Times New Roman" pitchFamily="18" charset="0"/>
              <a:cs typeface="Times New Roman" pitchFamily="18" charset="0"/>
            </a:endParaRPr>
          </a:p>
          <a:p>
            <a:pPr algn="ctr"/>
            <a:r>
              <a:rPr lang="en-US" sz="2400" b="1" dirty="0" smtClean="0">
                <a:solidFill>
                  <a:srgbClr val="002060"/>
                </a:solidFill>
                <a:latin typeface="Times New Roman" pitchFamily="18" charset="0"/>
                <a:cs typeface="Times New Roman" pitchFamily="18" charset="0"/>
              </a:rPr>
              <a:t>Today we `ll discuss about  </a:t>
            </a:r>
          </a:p>
          <a:p>
            <a:pPr algn="ctr"/>
            <a:endParaRPr lang="en-US" sz="2400" b="1" dirty="0">
              <a:solidFill>
                <a:srgbClr val="002060"/>
              </a:solidFill>
              <a:latin typeface="Times New Roman" pitchFamily="18" charset="0"/>
              <a:cs typeface="Times New Roman" pitchFamily="18" charset="0"/>
            </a:endParaRPr>
          </a:p>
        </p:txBody>
      </p:sp>
      <p:sp>
        <p:nvSpPr>
          <p:cNvPr id="6" name="Rectangle 5"/>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762000"/>
            <a:ext cx="4419600" cy="646331"/>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3600" b="1" dirty="0" smtClean="0">
                <a:latin typeface="Times New Roman" pitchFamily="18" charset="0"/>
                <a:cs typeface="Times New Roman" pitchFamily="18" charset="0"/>
              </a:rPr>
              <a:t>Lesson outcomes</a:t>
            </a:r>
            <a:endParaRPr lang="en-US" sz="3600" b="1" dirty="0">
              <a:latin typeface="Times New Roman" pitchFamily="18" charset="0"/>
              <a:cs typeface="Times New Roman" pitchFamily="18" charset="0"/>
            </a:endParaRPr>
          </a:p>
        </p:txBody>
      </p:sp>
      <p:sp>
        <p:nvSpPr>
          <p:cNvPr id="4" name="Round Diagonal Corner Rectangle 3"/>
          <p:cNvSpPr/>
          <p:nvPr/>
        </p:nvSpPr>
        <p:spPr>
          <a:xfrm>
            <a:off x="1143000" y="1905000"/>
            <a:ext cx="7010400" cy="3810000"/>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endParaRPr lang="en-US" sz="2400" dirty="0" smtClean="0">
              <a:solidFill>
                <a:srgbClr val="002060"/>
              </a:solidFill>
              <a:latin typeface="Times New Roman" pitchFamily="18" charset="0"/>
              <a:cs typeface="Times New Roman" pitchFamily="18" charset="0"/>
            </a:endParaRPr>
          </a:p>
          <a:p>
            <a:r>
              <a:rPr lang="en-US" sz="2400" dirty="0" smtClean="0">
                <a:solidFill>
                  <a:srgbClr val="002060"/>
                </a:solidFill>
                <a:latin typeface="Times New Roman" pitchFamily="18" charset="0"/>
                <a:cs typeface="Times New Roman" pitchFamily="18" charset="0"/>
              </a:rPr>
              <a:t>By the end of </a:t>
            </a:r>
            <a:r>
              <a:rPr lang="en-US" sz="2400" smtClean="0">
                <a:solidFill>
                  <a:srgbClr val="002060"/>
                </a:solidFill>
                <a:latin typeface="Times New Roman" pitchFamily="18" charset="0"/>
                <a:cs typeface="Times New Roman" pitchFamily="18" charset="0"/>
              </a:rPr>
              <a:t>this lesson students </a:t>
            </a:r>
            <a:r>
              <a:rPr lang="en-US" sz="2400" dirty="0" smtClean="0">
                <a:solidFill>
                  <a:srgbClr val="002060"/>
                </a:solidFill>
                <a:latin typeface="Times New Roman" pitchFamily="18" charset="0"/>
                <a:cs typeface="Times New Roman" pitchFamily="18" charset="0"/>
              </a:rPr>
              <a:t>will be </a:t>
            </a:r>
            <a:r>
              <a:rPr lang="en-US" sz="2400" smtClean="0">
                <a:solidFill>
                  <a:srgbClr val="002060"/>
                </a:solidFill>
                <a:latin typeface="Times New Roman" pitchFamily="18" charset="0"/>
                <a:cs typeface="Times New Roman" pitchFamily="18" charset="0"/>
              </a:rPr>
              <a:t>able to -</a:t>
            </a:r>
            <a:endParaRPr lang="en-US" sz="2400" dirty="0" smtClean="0">
              <a:solidFill>
                <a:srgbClr val="002060"/>
              </a:solidFill>
              <a:latin typeface="Times New Roman" pitchFamily="18" charset="0"/>
              <a:cs typeface="Times New Roman" pitchFamily="18" charset="0"/>
            </a:endParaRPr>
          </a:p>
          <a:p>
            <a:endParaRPr lang="en-US" sz="2400" dirty="0" smtClean="0"/>
          </a:p>
          <a:p>
            <a:pPr>
              <a:buFont typeface="Wingdings" pitchFamily="2" charset="2"/>
              <a:buChar char="Ø"/>
            </a:pPr>
            <a:r>
              <a:rPr lang="en-US" sz="2400" dirty="0" smtClean="0">
                <a:solidFill>
                  <a:srgbClr val="002060"/>
                </a:solidFill>
                <a:latin typeface="Times New Roman" pitchFamily="18" charset="0"/>
                <a:cs typeface="Times New Roman" pitchFamily="18" charset="0"/>
              </a:rPr>
              <a:t>read and understand texts through silent reading.</a:t>
            </a:r>
          </a:p>
          <a:p>
            <a:pPr>
              <a:buFont typeface="Wingdings" pitchFamily="2" charset="2"/>
              <a:buChar char="Ø"/>
            </a:pPr>
            <a:r>
              <a:rPr lang="en-US" sz="2400" dirty="0" smtClean="0">
                <a:solidFill>
                  <a:srgbClr val="002060"/>
                </a:solidFill>
                <a:latin typeface="Times New Roman" pitchFamily="18" charset="0"/>
                <a:cs typeface="Times New Roman" pitchFamily="18" charset="0"/>
              </a:rPr>
              <a:t> infer meaning from context </a:t>
            </a:r>
          </a:p>
          <a:p>
            <a:pPr>
              <a:buFont typeface="Wingdings" pitchFamily="2" charset="2"/>
              <a:buChar char="Ø"/>
            </a:pPr>
            <a:r>
              <a:rPr lang="en-US" sz="2400" dirty="0" smtClean="0">
                <a:solidFill>
                  <a:srgbClr val="002060"/>
                </a:solidFill>
                <a:latin typeface="Times New Roman" pitchFamily="18" charset="0"/>
                <a:cs typeface="Times New Roman" pitchFamily="18" charset="0"/>
              </a:rPr>
              <a:t>Listen for information.</a:t>
            </a:r>
          </a:p>
          <a:p>
            <a:pPr>
              <a:buFont typeface="Wingdings" pitchFamily="2" charset="2"/>
              <a:buChar char="Ø"/>
            </a:pPr>
            <a:r>
              <a:rPr lang="en-US" sz="2400" dirty="0" smtClean="0">
                <a:solidFill>
                  <a:srgbClr val="002060"/>
                </a:solidFill>
                <a:latin typeface="Times New Roman" pitchFamily="18" charset="0"/>
                <a:cs typeface="Times New Roman" pitchFamily="18" charset="0"/>
              </a:rPr>
              <a:t>Write answers to questions.</a:t>
            </a:r>
          </a:p>
          <a:p>
            <a:endParaRPr lang="en-US" sz="2400" dirty="0" smtClean="0"/>
          </a:p>
          <a:p>
            <a:endParaRPr lang="en-US" sz="2400" dirty="0" smtClean="0"/>
          </a:p>
          <a:p>
            <a:endParaRPr lang="en-US" sz="2400" dirty="0" smtClean="0"/>
          </a:p>
          <a:p>
            <a:endParaRPr lang="en-US" sz="2400" dirty="0"/>
          </a:p>
        </p:txBody>
      </p:sp>
      <p:sp>
        <p:nvSpPr>
          <p:cNvPr id="5" name="Rectangle 4"/>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948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990600" y="5105400"/>
            <a:ext cx="75438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Where we can see these pictures?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8" name="Picture 7" descr="sb5.jpg"/>
          <p:cNvPicPr>
            <a:picLocks noChangeAspect="1"/>
          </p:cNvPicPr>
          <p:nvPr/>
        </p:nvPicPr>
        <p:blipFill>
          <a:blip r:embed="rId3"/>
          <a:stretch>
            <a:fillRect/>
          </a:stretch>
        </p:blipFill>
        <p:spPr>
          <a:xfrm>
            <a:off x="3276600" y="3048000"/>
            <a:ext cx="2526890" cy="1828800"/>
          </a:xfrm>
          <a:prstGeom prst="rect">
            <a:avLst/>
          </a:prstGeom>
        </p:spPr>
      </p:pic>
      <p:pic>
        <p:nvPicPr>
          <p:cNvPr id="10" name="Picture 9" descr="sb0.jpg"/>
          <p:cNvPicPr>
            <a:picLocks noChangeAspect="1"/>
          </p:cNvPicPr>
          <p:nvPr/>
        </p:nvPicPr>
        <p:blipFill>
          <a:blip r:embed="rId4"/>
          <a:stretch>
            <a:fillRect/>
          </a:stretch>
        </p:blipFill>
        <p:spPr>
          <a:xfrm>
            <a:off x="6172200" y="838200"/>
            <a:ext cx="2362200" cy="1905000"/>
          </a:xfrm>
          <a:prstGeom prst="rect">
            <a:avLst/>
          </a:prstGeom>
        </p:spPr>
      </p:pic>
      <p:pic>
        <p:nvPicPr>
          <p:cNvPr id="13" name="Picture 12" descr="honey1.jpg"/>
          <p:cNvPicPr>
            <a:picLocks noChangeAspect="1"/>
          </p:cNvPicPr>
          <p:nvPr/>
        </p:nvPicPr>
        <p:blipFill>
          <a:blip r:embed="rId5"/>
          <a:stretch>
            <a:fillRect/>
          </a:stretch>
        </p:blipFill>
        <p:spPr>
          <a:xfrm>
            <a:off x="6172200" y="2971800"/>
            <a:ext cx="2514600" cy="1828800"/>
          </a:xfrm>
          <a:prstGeom prst="rect">
            <a:avLst/>
          </a:prstGeom>
        </p:spPr>
      </p:pic>
      <p:pic>
        <p:nvPicPr>
          <p:cNvPr id="14" name="Picture 13" descr="deer.jpg"/>
          <p:cNvPicPr>
            <a:picLocks noChangeAspect="1"/>
          </p:cNvPicPr>
          <p:nvPr/>
        </p:nvPicPr>
        <p:blipFill>
          <a:blip r:embed="rId6"/>
          <a:stretch>
            <a:fillRect/>
          </a:stretch>
        </p:blipFill>
        <p:spPr>
          <a:xfrm>
            <a:off x="3276600" y="838200"/>
            <a:ext cx="2514600" cy="1981200"/>
          </a:xfrm>
          <a:prstGeom prst="rect">
            <a:avLst/>
          </a:prstGeom>
        </p:spPr>
      </p:pic>
      <p:pic>
        <p:nvPicPr>
          <p:cNvPr id="15" name="Picture 14" descr="sun1.jpg"/>
          <p:cNvPicPr>
            <a:picLocks noChangeAspect="1"/>
          </p:cNvPicPr>
          <p:nvPr/>
        </p:nvPicPr>
        <p:blipFill>
          <a:blip r:embed="rId7"/>
          <a:stretch>
            <a:fillRect/>
          </a:stretch>
        </p:blipFill>
        <p:spPr>
          <a:xfrm>
            <a:off x="609600" y="838200"/>
            <a:ext cx="2387991" cy="1981200"/>
          </a:xfrm>
          <a:prstGeom prst="rect">
            <a:avLst/>
          </a:prstGeom>
        </p:spPr>
      </p:pic>
      <p:pic>
        <p:nvPicPr>
          <p:cNvPr id="11" name="Picture 10" descr="sb7.jpg"/>
          <p:cNvPicPr>
            <a:picLocks noChangeAspect="1"/>
          </p:cNvPicPr>
          <p:nvPr/>
        </p:nvPicPr>
        <p:blipFill>
          <a:blip r:embed="rId8"/>
          <a:stretch>
            <a:fillRect/>
          </a:stretch>
        </p:blipFill>
        <p:spPr>
          <a:xfrm>
            <a:off x="533400" y="3048000"/>
            <a:ext cx="2514600" cy="1828800"/>
          </a:xfrm>
          <a:prstGeom prst="rect">
            <a:avLst/>
          </a:prstGeom>
        </p:spPr>
      </p:pic>
      <p:sp>
        <p:nvSpPr>
          <p:cNvPr id="9" name="Round Diagonal Corner Rectangle 8"/>
          <p:cNvSpPr/>
          <p:nvPr/>
        </p:nvSpPr>
        <p:spPr>
          <a:xfrm>
            <a:off x="1028700" y="5105400"/>
            <a:ext cx="75438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Sunderbans</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in Khulna.</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2" name="TextBox 1"/>
          <p:cNvSpPr txBox="1"/>
          <p:nvPr/>
        </p:nvSpPr>
        <p:spPr>
          <a:xfrm>
            <a:off x="1447800" y="228600"/>
            <a:ext cx="6705600" cy="523220"/>
          </a:xfrm>
          <a:prstGeom prst="rect">
            <a:avLst/>
          </a:prstGeom>
          <a:noFill/>
        </p:spPr>
        <p:txBody>
          <a:bodyPr wrap="square" rtlCol="0">
            <a:spAutoFit/>
          </a:bodyPr>
          <a:lstStyle/>
          <a:p>
            <a:pPr algn="ctr"/>
            <a:r>
              <a:rPr lang="en-AU" sz="2800" b="1" dirty="0" smtClean="0">
                <a:latin typeface="Times New Roman" panose="02020603050405020304" pitchFamily="18" charset="0"/>
                <a:cs typeface="Times New Roman" panose="02020603050405020304" pitchFamily="18" charset="0"/>
              </a:rPr>
              <a:t>Look at the pictures and guess -</a:t>
            </a:r>
            <a:endParaRPr lang="en-AU" sz="28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0-#ppt_w/2"/>
                                          </p:val>
                                        </p:tav>
                                        <p:tav tm="100000">
                                          <p:val>
                                            <p:strVal val="#ppt_x"/>
                                          </p:val>
                                        </p:tav>
                                      </p:tavLst>
                                    </p:anim>
                                    <p:anim calcmode="lin" valueType="num">
                                      <p:cBhvr additive="base">
                                        <p:cTn id="8" dur="10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0-#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1+#ppt_w/2"/>
                                          </p:val>
                                        </p:tav>
                                        <p:tav tm="100000">
                                          <p:val>
                                            <p:strVal val="#ppt_x"/>
                                          </p:val>
                                        </p:tav>
                                      </p:tavLst>
                                    </p:anim>
                                    <p:anim calcmode="lin" valueType="num">
                                      <p:cBhvr additive="base">
                                        <p:cTn id="2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wipe(left)">
                                      <p:cBhvr>
                                        <p:cTn id="33" dur="2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ua4.jpg"/>
          <p:cNvPicPr>
            <a:picLocks noChangeAspect="1"/>
          </p:cNvPicPr>
          <p:nvPr/>
        </p:nvPicPr>
        <p:blipFill>
          <a:blip r:embed="rId3"/>
          <a:stretch>
            <a:fillRect/>
          </a:stretch>
        </p:blipFill>
        <p:spPr>
          <a:xfrm>
            <a:off x="6230287" y="3143693"/>
            <a:ext cx="2667000" cy="2008481"/>
          </a:xfrm>
          <a:prstGeom prst="rect">
            <a:avLst/>
          </a:prstGeom>
        </p:spPr>
      </p:pic>
      <p:pic>
        <p:nvPicPr>
          <p:cNvPr id="4" name="Picture 3" descr="kua2.jpg"/>
          <p:cNvPicPr>
            <a:picLocks noChangeAspect="1"/>
          </p:cNvPicPr>
          <p:nvPr/>
        </p:nvPicPr>
        <p:blipFill>
          <a:blip r:embed="rId4"/>
          <a:stretch>
            <a:fillRect/>
          </a:stretch>
        </p:blipFill>
        <p:spPr>
          <a:xfrm>
            <a:off x="6248400" y="980667"/>
            <a:ext cx="2630774" cy="1981200"/>
          </a:xfrm>
          <a:prstGeom prst="rect">
            <a:avLst/>
          </a:prstGeom>
        </p:spPr>
      </p:pic>
      <p:pic>
        <p:nvPicPr>
          <p:cNvPr id="5" name="Picture 4" descr="kua1.jpg"/>
          <p:cNvPicPr>
            <a:picLocks noChangeAspect="1"/>
          </p:cNvPicPr>
          <p:nvPr/>
        </p:nvPicPr>
        <p:blipFill>
          <a:blip r:embed="rId5"/>
          <a:stretch>
            <a:fillRect/>
          </a:stretch>
        </p:blipFill>
        <p:spPr>
          <a:xfrm>
            <a:off x="728220" y="909471"/>
            <a:ext cx="2438400" cy="2046111"/>
          </a:xfrm>
          <a:prstGeom prst="rect">
            <a:avLst/>
          </a:prstGeom>
        </p:spPr>
      </p:pic>
      <p:pic>
        <p:nvPicPr>
          <p:cNvPr id="6" name="Picture 5" descr="kua5.jpg"/>
          <p:cNvPicPr>
            <a:picLocks noChangeAspect="1"/>
          </p:cNvPicPr>
          <p:nvPr/>
        </p:nvPicPr>
        <p:blipFill>
          <a:blip r:embed="rId6"/>
          <a:stretch>
            <a:fillRect/>
          </a:stretch>
        </p:blipFill>
        <p:spPr>
          <a:xfrm>
            <a:off x="3509913" y="980667"/>
            <a:ext cx="2362200" cy="1981200"/>
          </a:xfrm>
          <a:prstGeom prst="rect">
            <a:avLst/>
          </a:prstGeom>
        </p:spPr>
      </p:pic>
      <p:pic>
        <p:nvPicPr>
          <p:cNvPr id="10" name="Picture 9" descr="ku7.jpg"/>
          <p:cNvPicPr>
            <a:picLocks noChangeAspect="1"/>
          </p:cNvPicPr>
          <p:nvPr/>
        </p:nvPicPr>
        <p:blipFill>
          <a:blip r:embed="rId7"/>
          <a:stretch>
            <a:fillRect/>
          </a:stretch>
        </p:blipFill>
        <p:spPr>
          <a:xfrm>
            <a:off x="3509913" y="3175941"/>
            <a:ext cx="2362200" cy="1981200"/>
          </a:xfrm>
          <a:prstGeom prst="rect">
            <a:avLst/>
          </a:prstGeom>
        </p:spPr>
      </p:pic>
      <p:pic>
        <p:nvPicPr>
          <p:cNvPr id="15" name="Picture 14" descr="ku12.jpg"/>
          <p:cNvPicPr>
            <a:picLocks noChangeAspect="1"/>
          </p:cNvPicPr>
          <p:nvPr/>
        </p:nvPicPr>
        <p:blipFill>
          <a:blip r:embed="rId8"/>
          <a:stretch>
            <a:fillRect/>
          </a:stretch>
        </p:blipFill>
        <p:spPr>
          <a:xfrm>
            <a:off x="685800" y="3162300"/>
            <a:ext cx="2438400" cy="1981200"/>
          </a:xfrm>
          <a:prstGeom prst="rect">
            <a:avLst/>
          </a:prstGeom>
        </p:spPr>
      </p:pic>
      <p:sp>
        <p:nvSpPr>
          <p:cNvPr id="9" name="Round Diagonal Corner Rectangle 8"/>
          <p:cNvSpPr/>
          <p:nvPr/>
        </p:nvSpPr>
        <p:spPr>
          <a:xfrm>
            <a:off x="990600" y="5334000"/>
            <a:ext cx="75438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Where we can see these pictures?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1" name="Round Diagonal Corner Rectangle 10"/>
          <p:cNvSpPr/>
          <p:nvPr/>
        </p:nvSpPr>
        <p:spPr>
          <a:xfrm>
            <a:off x="1005526" y="5327715"/>
            <a:ext cx="75438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Kuakata</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n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Patuakhali</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p:cNvPicPr>
            <a:picLocks noChangeAspect="1"/>
          </p:cNvPicPr>
          <p:nvPr/>
        </p:nvPicPr>
        <p:blipFill>
          <a:blip r:embed="rId9"/>
          <a:stretch>
            <a:fillRect/>
          </a:stretch>
        </p:blipFill>
        <p:spPr>
          <a:xfrm>
            <a:off x="1337922" y="135544"/>
            <a:ext cx="6706181" cy="749873"/>
          </a:xfrm>
          <a:prstGeom prst="rect">
            <a:avLst/>
          </a:prstGeom>
        </p:spPr>
      </p:pic>
      <p:sp>
        <p:nvSpPr>
          <p:cNvPr id="12" name="Rectangle 11"/>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1+#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1+#ppt_w/2"/>
                                          </p:val>
                                        </p:tav>
                                        <p:tav tm="100000">
                                          <p:val>
                                            <p:strVal val="#ppt_x"/>
                                          </p:val>
                                        </p:tav>
                                      </p:tavLst>
                                    </p:anim>
                                    <p:anim calcmode="lin" valueType="num">
                                      <p:cBhvr additive="base">
                                        <p:cTn id="24" dur="1000" fill="hold"/>
                                        <p:tgtEl>
                                          <p:spTgt spid="6"/>
                                        </p:tgtEl>
                                        <p:attrNameLst>
                                          <p:attrName>ppt_y</p:attrName>
                                        </p:attrNameLst>
                                      </p:cBhvr>
                                      <p:tavLst>
                                        <p:tav tm="0">
                                          <p:val>
                                            <p:strVal val="0-#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1+#ppt_w/2"/>
                                          </p:val>
                                        </p:tav>
                                        <p:tav tm="100000">
                                          <p:val>
                                            <p:strVal val="#ppt_x"/>
                                          </p:val>
                                        </p:tav>
                                      </p:tavLst>
                                    </p:anim>
                                    <p:anim calcmode="lin" valueType="num">
                                      <p:cBhvr additive="base">
                                        <p:cTn id="2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jpg"/>
          <p:cNvPicPr>
            <a:picLocks noChangeAspect="1"/>
          </p:cNvPicPr>
          <p:nvPr/>
        </p:nvPicPr>
        <p:blipFill>
          <a:blip r:embed="rId3"/>
          <a:stretch>
            <a:fillRect/>
          </a:stretch>
        </p:blipFill>
        <p:spPr>
          <a:xfrm>
            <a:off x="824715" y="3048042"/>
            <a:ext cx="2514600" cy="2133600"/>
          </a:xfrm>
          <a:prstGeom prst="rect">
            <a:avLst/>
          </a:prstGeom>
        </p:spPr>
      </p:pic>
      <p:pic>
        <p:nvPicPr>
          <p:cNvPr id="5" name="Picture 4" descr="ch3.jpg"/>
          <p:cNvPicPr>
            <a:picLocks noChangeAspect="1"/>
          </p:cNvPicPr>
          <p:nvPr/>
        </p:nvPicPr>
        <p:blipFill>
          <a:blip r:embed="rId4"/>
          <a:stretch>
            <a:fillRect/>
          </a:stretch>
        </p:blipFill>
        <p:spPr>
          <a:xfrm>
            <a:off x="5942814" y="3054341"/>
            <a:ext cx="2438400" cy="2057400"/>
          </a:xfrm>
          <a:prstGeom prst="rect">
            <a:avLst/>
          </a:prstGeom>
        </p:spPr>
      </p:pic>
      <p:pic>
        <p:nvPicPr>
          <p:cNvPr id="13" name="Picture 12" descr="tea18.jpg"/>
          <p:cNvPicPr>
            <a:picLocks noChangeAspect="1"/>
          </p:cNvPicPr>
          <p:nvPr/>
        </p:nvPicPr>
        <p:blipFill>
          <a:blip r:embed="rId5"/>
          <a:stretch>
            <a:fillRect/>
          </a:stretch>
        </p:blipFill>
        <p:spPr>
          <a:xfrm>
            <a:off x="3505200" y="1135986"/>
            <a:ext cx="2184400" cy="1752600"/>
          </a:xfrm>
          <a:prstGeom prst="rect">
            <a:avLst/>
          </a:prstGeom>
        </p:spPr>
      </p:pic>
      <p:pic>
        <p:nvPicPr>
          <p:cNvPr id="14" name="Picture 13" descr="tea19.jpg"/>
          <p:cNvPicPr>
            <a:picLocks noChangeAspect="1"/>
          </p:cNvPicPr>
          <p:nvPr/>
        </p:nvPicPr>
        <p:blipFill>
          <a:blip r:embed="rId6"/>
          <a:stretch>
            <a:fillRect/>
          </a:stretch>
        </p:blipFill>
        <p:spPr>
          <a:xfrm>
            <a:off x="855352" y="1135172"/>
            <a:ext cx="2514600" cy="1753414"/>
          </a:xfrm>
          <a:prstGeom prst="rect">
            <a:avLst/>
          </a:prstGeom>
        </p:spPr>
      </p:pic>
      <p:pic>
        <p:nvPicPr>
          <p:cNvPr id="15" name="Picture 14" descr="tea9.jpg"/>
          <p:cNvPicPr>
            <a:picLocks noChangeAspect="1"/>
          </p:cNvPicPr>
          <p:nvPr/>
        </p:nvPicPr>
        <p:blipFill>
          <a:blip r:embed="rId7"/>
          <a:stretch>
            <a:fillRect/>
          </a:stretch>
        </p:blipFill>
        <p:spPr>
          <a:xfrm>
            <a:off x="5960096" y="1137979"/>
            <a:ext cx="2438400" cy="1752600"/>
          </a:xfrm>
          <a:prstGeom prst="rect">
            <a:avLst/>
          </a:prstGeom>
        </p:spPr>
      </p:pic>
      <p:pic>
        <p:nvPicPr>
          <p:cNvPr id="12" name="Picture 11" descr="ch7.jpg"/>
          <p:cNvPicPr>
            <a:picLocks noChangeAspect="1"/>
          </p:cNvPicPr>
          <p:nvPr/>
        </p:nvPicPr>
        <p:blipFill>
          <a:blip r:embed="rId8"/>
          <a:stretch>
            <a:fillRect/>
          </a:stretch>
        </p:blipFill>
        <p:spPr>
          <a:xfrm>
            <a:off x="3505200" y="3048042"/>
            <a:ext cx="2209800" cy="2057400"/>
          </a:xfrm>
          <a:prstGeom prst="rect">
            <a:avLst/>
          </a:prstGeom>
        </p:spPr>
      </p:pic>
      <p:sp>
        <p:nvSpPr>
          <p:cNvPr id="9" name="Round Diagonal Corner Rectangle 8"/>
          <p:cNvSpPr/>
          <p:nvPr/>
        </p:nvSpPr>
        <p:spPr>
          <a:xfrm>
            <a:off x="990600" y="5443980"/>
            <a:ext cx="75438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Where we can see these pictures?</a:t>
            </a:r>
            <a:endPar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Round Diagonal Corner Rectangle 9"/>
          <p:cNvSpPr/>
          <p:nvPr/>
        </p:nvSpPr>
        <p:spPr>
          <a:xfrm>
            <a:off x="457200" y="5445973"/>
            <a:ext cx="8153400" cy="990600"/>
          </a:xfrm>
          <a:prstGeom prst="round2Diag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Chimbuk</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Mountains, in </a:t>
            </a:r>
            <a:r>
              <a:rPr lang="en-US"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Bandarban</a:t>
            </a: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pic>
        <p:nvPicPr>
          <p:cNvPr id="3" name="Picture 2"/>
          <p:cNvPicPr>
            <a:picLocks noChangeAspect="1"/>
          </p:cNvPicPr>
          <p:nvPr/>
        </p:nvPicPr>
        <p:blipFill>
          <a:blip r:embed="rId9"/>
          <a:stretch>
            <a:fillRect/>
          </a:stretch>
        </p:blipFill>
        <p:spPr>
          <a:xfrm>
            <a:off x="1250724" y="233713"/>
            <a:ext cx="6706181" cy="749873"/>
          </a:xfrm>
          <a:prstGeom prst="rect">
            <a:avLst/>
          </a:prstGeom>
        </p:spPr>
      </p:pic>
      <p:sp>
        <p:nvSpPr>
          <p:cNvPr id="11" name="Rectangle 10"/>
          <p:cNvSpPr/>
          <p:nvPr/>
        </p:nvSpPr>
        <p:spPr>
          <a:xfrm>
            <a:off x="0" y="0"/>
            <a:ext cx="9144000" cy="6858000"/>
          </a:xfrm>
          <a:prstGeom prst="rect">
            <a:avLst/>
          </a:prstGeom>
          <a:noFill/>
          <a:ln w="889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0-#ppt_w/2"/>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ppt_x"/>
                                          </p:val>
                                        </p:tav>
                                        <p:tav tm="100000">
                                          <p:val>
                                            <p:strVal val="#ppt_x"/>
                                          </p:val>
                                        </p:tav>
                                      </p:tavLst>
                                    </p:anim>
                                    <p:anim calcmode="lin" valueType="num">
                                      <p:cBhvr additive="base">
                                        <p:cTn id="20" dur="10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1+#ppt_w/2"/>
                                          </p:val>
                                        </p:tav>
                                        <p:tav tm="100000">
                                          <p:val>
                                            <p:strVal val="#ppt_x"/>
                                          </p:val>
                                        </p:tav>
                                      </p:tavLst>
                                    </p:anim>
                                    <p:anim calcmode="lin" valueType="num">
                                      <p:cBhvr additive="base">
                                        <p:cTn id="2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3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2800</TotalTime>
  <Words>873</Words>
  <Application>Microsoft Office PowerPoint</Application>
  <PresentationFormat>On-screen Show (4:3)</PresentationFormat>
  <Paragraphs>133</Paragraphs>
  <Slides>21</Slides>
  <Notes>17</Notes>
  <HiddenSlides>1</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4" baseType="lpstr">
      <vt:lpstr>Book Antiqua</vt:lpstr>
      <vt:lpstr>Calibri</vt:lpstr>
      <vt:lpstr>Century Gothic</vt:lpstr>
      <vt:lpstr>Elephant</vt:lpstr>
      <vt:lpstr>Impact</vt:lpstr>
      <vt:lpstr>MonooMJ</vt:lpstr>
      <vt:lpstr>Nikosh</vt:lpstr>
      <vt:lpstr>Times New Roman</vt:lpstr>
      <vt:lpstr>Verdana</vt:lpstr>
      <vt:lpstr>Wingdings</vt:lpstr>
      <vt:lpstr>Wingdings 2</vt:lpstr>
      <vt:lpstr>Verve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MR.HARUN</cp:lastModifiedBy>
  <cp:revision>314</cp:revision>
  <dcterms:created xsi:type="dcterms:W3CDTF">2006-08-16T00:00:00Z</dcterms:created>
  <dcterms:modified xsi:type="dcterms:W3CDTF">2015-06-25T07:26:06Z</dcterms:modified>
</cp:coreProperties>
</file>